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7" r:id="rId2"/>
    <p:sldId id="338" r:id="rId3"/>
    <p:sldId id="339" r:id="rId4"/>
    <p:sldId id="268" r:id="rId5"/>
    <p:sldId id="275" r:id="rId6"/>
    <p:sldId id="344" r:id="rId7"/>
    <p:sldId id="313" r:id="rId8"/>
    <p:sldId id="316" r:id="rId9"/>
    <p:sldId id="317" r:id="rId10"/>
    <p:sldId id="318" r:id="rId11"/>
    <p:sldId id="355" r:id="rId12"/>
    <p:sldId id="315" r:id="rId13"/>
    <p:sldId id="345" r:id="rId14"/>
    <p:sldId id="349" r:id="rId15"/>
    <p:sldId id="279" r:id="rId16"/>
    <p:sldId id="280" r:id="rId17"/>
    <p:sldId id="281" r:id="rId18"/>
    <p:sldId id="282" r:id="rId19"/>
    <p:sldId id="357" r:id="rId20"/>
    <p:sldId id="358" r:id="rId21"/>
    <p:sldId id="356" r:id="rId22"/>
    <p:sldId id="276" r:id="rId23"/>
    <p:sldId id="312" r:id="rId24"/>
    <p:sldId id="343" r:id="rId25"/>
    <p:sldId id="319" r:id="rId26"/>
    <p:sldId id="346" r:id="rId27"/>
    <p:sldId id="348" r:id="rId28"/>
    <p:sldId id="347" r:id="rId29"/>
    <p:sldId id="350" r:id="rId30"/>
  </p:sldIdLst>
  <p:sldSz cx="18288000" cy="10287000"/>
  <p:notesSz cx="7315200" cy="9601200"/>
  <p:embeddedFontLst>
    <p:embeddedFont>
      <p:font typeface="ＭＳ Ｐゴシック" panose="020B0600070205080204" pitchFamily="34" charset="-128"/>
      <p:regular r:id="rId32"/>
    </p:embeddedFont>
    <p:embeddedFont>
      <p:font typeface="Black Mango" panose="020B0604020202020204" charset="0"/>
      <p:regular r:id="rId33"/>
    </p:embeddedFont>
    <p:embeddedFont>
      <p:font typeface="Black Mango Bold" panose="020B0604020202020204" charset="0"/>
      <p:regular r:id="rId34"/>
      <p:bold r:id="rId35"/>
    </p:embeddedFont>
    <p:embeddedFont>
      <p:font typeface="Cambria" panose="02040503050406030204" pitchFamily="18" charset="0"/>
      <p:regular r:id="rId36"/>
      <p:bold r:id="rId37"/>
      <p:italic r:id="rId38"/>
      <p:boldItalic r:id="rId39"/>
    </p:embeddedFont>
    <p:embeddedFont>
      <p:font typeface="Canva Sans 1 Italics" panose="020B0604020202020204" charset="0"/>
      <p:regular r:id="rId40"/>
      <p:italic r:id="rId41"/>
    </p:embeddedFont>
    <p:embeddedFont>
      <p:font typeface="Poppins Bold" panose="020B0604020202020204" charset="0"/>
      <p:regular r:id="rId42"/>
      <p:bold r:id="rId43"/>
    </p:embeddedFont>
    <p:embeddedFont>
      <p:font typeface="Times" panose="02020603050405020304" pitchFamily="18" charset="0"/>
      <p:regular r:id="rId44"/>
      <p:bold r:id="rId45"/>
      <p:italic r:id="rId46"/>
      <p:boldItalic r:id="rId47"/>
    </p:embeddedFont>
    <p:embeddedFont>
      <p:font typeface="Wingdings 2" panose="050201020105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20560-E985-4D29-96C8-DE286F0CA102}" v="7" dt="2025-08-28T18:47:13.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10" autoAdjust="0"/>
  </p:normalViewPr>
  <p:slideViewPr>
    <p:cSldViewPr>
      <p:cViewPr varScale="1">
        <p:scale>
          <a:sx n="29" d="100"/>
          <a:sy n="29" d="100"/>
        </p:scale>
        <p:origin x="23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tra Burks" userId="2c840e69-0bb3-4faf-9e23-4c9ee4bad563" providerId="ADAL" clId="{73820560-E985-4D29-96C8-DE286F0CA102}"/>
    <pc:docChg chg="custSel addSld delSld modSld sldOrd">
      <pc:chgData name="Deitra Burks" userId="2c840e69-0bb3-4faf-9e23-4c9ee4bad563" providerId="ADAL" clId="{73820560-E985-4D29-96C8-DE286F0CA102}" dt="2025-08-28T18:52:23.578" v="144" actId="20577"/>
      <pc:docMkLst>
        <pc:docMk/>
      </pc:docMkLst>
      <pc:sldChg chg="modSp mod">
        <pc:chgData name="Deitra Burks" userId="2c840e69-0bb3-4faf-9e23-4c9ee4bad563" providerId="ADAL" clId="{73820560-E985-4D29-96C8-DE286F0CA102}" dt="2025-08-28T13:09:16.326" v="87" actId="1076"/>
        <pc:sldMkLst>
          <pc:docMk/>
          <pc:sldMk cId="0" sldId="257"/>
        </pc:sldMkLst>
        <pc:spChg chg="mod">
          <ac:chgData name="Deitra Burks" userId="2c840e69-0bb3-4faf-9e23-4c9ee4bad563" providerId="ADAL" clId="{73820560-E985-4D29-96C8-DE286F0CA102}" dt="2025-08-28T13:09:16.326" v="87" actId="1076"/>
          <ac:spMkLst>
            <pc:docMk/>
            <pc:sldMk cId="0" sldId="257"/>
            <ac:spMk id="34" creationId="{00000000-0000-0000-0000-000000000000}"/>
          </ac:spMkLst>
        </pc:spChg>
      </pc:sldChg>
      <pc:sldChg chg="add">
        <pc:chgData name="Deitra Burks" userId="2c840e69-0bb3-4faf-9e23-4c9ee4bad563" providerId="ADAL" clId="{73820560-E985-4D29-96C8-DE286F0CA102}" dt="2025-08-28T12:46:38.076" v="0"/>
        <pc:sldMkLst>
          <pc:docMk/>
          <pc:sldMk cId="0" sldId="279"/>
        </pc:sldMkLst>
      </pc:sldChg>
      <pc:sldChg chg="add">
        <pc:chgData name="Deitra Burks" userId="2c840e69-0bb3-4faf-9e23-4c9ee4bad563" providerId="ADAL" clId="{73820560-E985-4D29-96C8-DE286F0CA102}" dt="2025-08-28T12:47:02.181" v="2"/>
        <pc:sldMkLst>
          <pc:docMk/>
          <pc:sldMk cId="0" sldId="280"/>
        </pc:sldMkLst>
      </pc:sldChg>
      <pc:sldChg chg="add">
        <pc:chgData name="Deitra Burks" userId="2c840e69-0bb3-4faf-9e23-4c9ee4bad563" providerId="ADAL" clId="{73820560-E985-4D29-96C8-DE286F0CA102}" dt="2025-08-28T12:47:18.609" v="3"/>
        <pc:sldMkLst>
          <pc:docMk/>
          <pc:sldMk cId="0" sldId="281"/>
        </pc:sldMkLst>
      </pc:sldChg>
      <pc:sldChg chg="add">
        <pc:chgData name="Deitra Burks" userId="2c840e69-0bb3-4faf-9e23-4c9ee4bad563" providerId="ADAL" clId="{73820560-E985-4D29-96C8-DE286F0CA102}" dt="2025-08-28T12:47:48.409" v="4"/>
        <pc:sldMkLst>
          <pc:docMk/>
          <pc:sldMk cId="0" sldId="282"/>
        </pc:sldMkLst>
      </pc:sldChg>
      <pc:sldChg chg="modSp mod ord">
        <pc:chgData name="Deitra Burks" userId="2c840e69-0bb3-4faf-9e23-4c9ee4bad563" providerId="ADAL" clId="{73820560-E985-4D29-96C8-DE286F0CA102}" dt="2025-08-28T12:58:06.634" v="68" actId="20577"/>
        <pc:sldMkLst>
          <pc:docMk/>
          <pc:sldMk cId="2580429873" sldId="315"/>
        </pc:sldMkLst>
        <pc:spChg chg="mod">
          <ac:chgData name="Deitra Burks" userId="2c840e69-0bb3-4faf-9e23-4c9ee4bad563" providerId="ADAL" clId="{73820560-E985-4D29-96C8-DE286F0CA102}" dt="2025-08-28T12:58:06.634" v="68" actId="20577"/>
          <ac:spMkLst>
            <pc:docMk/>
            <pc:sldMk cId="2580429873" sldId="315"/>
            <ac:spMk id="23" creationId="{FC06FE15-6A3C-CFBC-1F0D-3CF424CE7CE7}"/>
          </ac:spMkLst>
        </pc:spChg>
      </pc:sldChg>
      <pc:sldChg chg="modSp mod">
        <pc:chgData name="Deitra Burks" userId="2c840e69-0bb3-4faf-9e23-4c9ee4bad563" providerId="ADAL" clId="{73820560-E985-4D29-96C8-DE286F0CA102}" dt="2025-08-28T13:03:27.577" v="71" actId="1076"/>
        <pc:sldMkLst>
          <pc:docMk/>
          <pc:sldMk cId="2815898739" sldId="338"/>
        </pc:sldMkLst>
        <pc:picChg chg="mod">
          <ac:chgData name="Deitra Burks" userId="2c840e69-0bb3-4faf-9e23-4c9ee4bad563" providerId="ADAL" clId="{73820560-E985-4D29-96C8-DE286F0CA102}" dt="2025-08-28T13:03:27.577" v="71" actId="1076"/>
          <ac:picMkLst>
            <pc:docMk/>
            <pc:sldMk cId="2815898739" sldId="338"/>
            <ac:picMk id="22" creationId="{583BB207-65FB-CACC-D711-6C278BF02353}"/>
          </ac:picMkLst>
        </pc:picChg>
      </pc:sldChg>
      <pc:sldChg chg="del">
        <pc:chgData name="Deitra Burks" userId="2c840e69-0bb3-4faf-9e23-4c9ee4bad563" providerId="ADAL" clId="{73820560-E985-4D29-96C8-DE286F0CA102}" dt="2025-08-28T12:46:42.922" v="1" actId="2696"/>
        <pc:sldMkLst>
          <pc:docMk/>
          <pc:sldMk cId="1677644758" sldId="342"/>
        </pc:sldMkLst>
      </pc:sldChg>
      <pc:sldChg chg="modSp mod ord">
        <pc:chgData name="Deitra Burks" userId="2c840e69-0bb3-4faf-9e23-4c9ee4bad563" providerId="ADAL" clId="{73820560-E985-4D29-96C8-DE286F0CA102}" dt="2025-08-28T13:00:54.252" v="70" actId="1076"/>
        <pc:sldMkLst>
          <pc:docMk/>
          <pc:sldMk cId="2458966723" sldId="345"/>
        </pc:sldMkLst>
        <pc:spChg chg="mod">
          <ac:chgData name="Deitra Burks" userId="2c840e69-0bb3-4faf-9e23-4c9ee4bad563" providerId="ADAL" clId="{73820560-E985-4D29-96C8-DE286F0CA102}" dt="2025-08-28T13:00:54.252" v="70" actId="1076"/>
          <ac:spMkLst>
            <pc:docMk/>
            <pc:sldMk cId="2458966723" sldId="345"/>
            <ac:spMk id="24" creationId="{4FC332AC-43F8-A93E-D12B-CD045023AE85}"/>
          </ac:spMkLst>
        </pc:spChg>
      </pc:sldChg>
      <pc:sldChg chg="modSp mod ord">
        <pc:chgData name="Deitra Burks" userId="2c840e69-0bb3-4faf-9e23-4c9ee4bad563" providerId="ADAL" clId="{73820560-E985-4D29-96C8-DE286F0CA102}" dt="2025-08-28T12:55:23.292" v="25" actId="207"/>
        <pc:sldMkLst>
          <pc:docMk/>
          <pc:sldMk cId="321415382" sldId="349"/>
        </pc:sldMkLst>
        <pc:spChg chg="mod">
          <ac:chgData name="Deitra Burks" userId="2c840e69-0bb3-4faf-9e23-4c9ee4bad563" providerId="ADAL" clId="{73820560-E985-4D29-96C8-DE286F0CA102}" dt="2025-08-28T12:55:23.292" v="25" actId="207"/>
          <ac:spMkLst>
            <pc:docMk/>
            <pc:sldMk cId="321415382" sldId="349"/>
            <ac:spMk id="22" creationId="{F3ED3A68-4497-3422-9E2E-220DDDEABAED}"/>
          </ac:spMkLst>
        </pc:spChg>
      </pc:sldChg>
      <pc:sldChg chg="modSp del mod ord">
        <pc:chgData name="Deitra Burks" userId="2c840e69-0bb3-4faf-9e23-4c9ee4bad563" providerId="ADAL" clId="{73820560-E985-4D29-96C8-DE286F0CA102}" dt="2025-08-28T18:47:20.494" v="137" actId="2696"/>
        <pc:sldMkLst>
          <pc:docMk/>
          <pc:sldMk cId="954695004" sldId="354"/>
        </pc:sldMkLst>
        <pc:spChg chg="mod">
          <ac:chgData name="Deitra Burks" userId="2c840e69-0bb3-4faf-9e23-4c9ee4bad563" providerId="ADAL" clId="{73820560-E985-4D29-96C8-DE286F0CA102}" dt="2025-08-28T18:46:24.542" v="121" actId="1076"/>
          <ac:spMkLst>
            <pc:docMk/>
            <pc:sldMk cId="954695004" sldId="354"/>
            <ac:spMk id="18" creationId="{00000000-0000-0000-0000-000000000000}"/>
          </ac:spMkLst>
        </pc:spChg>
        <pc:grpChg chg="mod">
          <ac:chgData name="Deitra Burks" userId="2c840e69-0bb3-4faf-9e23-4c9ee4bad563" providerId="ADAL" clId="{73820560-E985-4D29-96C8-DE286F0CA102}" dt="2025-08-28T18:46:21.981" v="120" actId="14100"/>
          <ac:grpSpMkLst>
            <pc:docMk/>
            <pc:sldMk cId="954695004" sldId="354"/>
            <ac:grpSpMk id="4" creationId="{00000000-0000-0000-0000-000000000000}"/>
          </ac:grpSpMkLst>
        </pc:grpChg>
      </pc:sldChg>
      <pc:sldChg chg="modSp mod ord">
        <pc:chgData name="Deitra Burks" userId="2c840e69-0bb3-4faf-9e23-4c9ee4bad563" providerId="ADAL" clId="{73820560-E985-4D29-96C8-DE286F0CA102}" dt="2025-08-28T18:52:23.578" v="144" actId="20577"/>
        <pc:sldMkLst>
          <pc:docMk/>
          <pc:sldMk cId="2671145237" sldId="357"/>
        </pc:sldMkLst>
        <pc:spChg chg="mod">
          <ac:chgData name="Deitra Burks" userId="2c840e69-0bb3-4faf-9e23-4c9ee4bad563" providerId="ADAL" clId="{73820560-E985-4D29-96C8-DE286F0CA102}" dt="2025-08-28T18:52:06.401" v="143" actId="122"/>
          <ac:spMkLst>
            <pc:docMk/>
            <pc:sldMk cId="2671145237" sldId="357"/>
            <ac:spMk id="6" creationId="{00000000-0000-0000-0000-000000000000}"/>
          </ac:spMkLst>
        </pc:spChg>
        <pc:spChg chg="mod">
          <ac:chgData name="Deitra Burks" userId="2c840e69-0bb3-4faf-9e23-4c9ee4bad563" providerId="ADAL" clId="{73820560-E985-4D29-96C8-DE286F0CA102}" dt="2025-08-28T18:46:33.749" v="122" actId="1076"/>
          <ac:spMkLst>
            <pc:docMk/>
            <pc:sldMk cId="2671145237" sldId="357"/>
            <ac:spMk id="22" creationId="{00000000-0000-0000-0000-000000000000}"/>
          </ac:spMkLst>
        </pc:spChg>
        <pc:spChg chg="mod">
          <ac:chgData name="Deitra Burks" userId="2c840e69-0bb3-4faf-9e23-4c9ee4bad563" providerId="ADAL" clId="{73820560-E985-4D29-96C8-DE286F0CA102}" dt="2025-08-28T18:52:23.578" v="144" actId="20577"/>
          <ac:spMkLst>
            <pc:docMk/>
            <pc:sldMk cId="2671145237" sldId="357"/>
            <ac:spMk id="23" creationId="{7767EBFC-0FBA-D0EE-9CF2-E757FAFA4190}"/>
          </ac:spMkLst>
        </pc:spChg>
        <pc:grpChg chg="mod">
          <ac:chgData name="Deitra Burks" userId="2c840e69-0bb3-4faf-9e23-4c9ee4bad563" providerId="ADAL" clId="{73820560-E985-4D29-96C8-DE286F0CA102}" dt="2025-08-28T18:46:43.086" v="124" actId="14100"/>
          <ac:grpSpMkLst>
            <pc:docMk/>
            <pc:sldMk cId="2671145237" sldId="357"/>
            <ac:grpSpMk id="9" creationId="{00000000-0000-0000-0000-000000000000}"/>
          </ac:grpSpMkLst>
        </pc:grpChg>
      </pc:sldChg>
      <pc:sldChg chg="modSp add del mod">
        <pc:chgData name="Deitra Burks" userId="2c840e69-0bb3-4faf-9e23-4c9ee4bad563" providerId="ADAL" clId="{73820560-E985-4D29-96C8-DE286F0CA102}" dt="2025-08-28T12:55:16.889" v="24" actId="2696"/>
        <pc:sldMkLst>
          <pc:docMk/>
          <pc:sldMk cId="308559162" sldId="358"/>
        </pc:sldMkLst>
        <pc:spChg chg="mod">
          <ac:chgData name="Deitra Burks" userId="2c840e69-0bb3-4faf-9e23-4c9ee4bad563" providerId="ADAL" clId="{73820560-E985-4D29-96C8-DE286F0CA102}" dt="2025-08-28T12:55:03.647" v="23" actId="20577"/>
          <ac:spMkLst>
            <pc:docMk/>
            <pc:sldMk cId="308559162" sldId="358"/>
            <ac:spMk id="22" creationId="{F3ED3A68-4497-3422-9E2E-220DDDEABAED}"/>
          </ac:spMkLst>
        </pc:spChg>
      </pc:sldChg>
      <pc:sldChg chg="addSp delSp modSp add mod">
        <pc:chgData name="Deitra Burks" userId="2c840e69-0bb3-4faf-9e23-4c9ee4bad563" providerId="ADAL" clId="{73820560-E985-4D29-96C8-DE286F0CA102}" dt="2025-08-28T18:47:54.404" v="142" actId="207"/>
        <pc:sldMkLst>
          <pc:docMk/>
          <pc:sldMk cId="3770311632" sldId="358"/>
        </pc:sldMkLst>
        <pc:spChg chg="del mod">
          <ac:chgData name="Deitra Burks" userId="2c840e69-0bb3-4faf-9e23-4c9ee4bad563" providerId="ADAL" clId="{73820560-E985-4D29-96C8-DE286F0CA102}" dt="2025-08-28T18:47:09.498" v="134"/>
          <ac:spMkLst>
            <pc:docMk/>
            <pc:sldMk cId="3770311632" sldId="358"/>
            <ac:spMk id="6" creationId="{2B29ECC1-62E6-A0E1-9A0C-B262D85F1760}"/>
          </ac:spMkLst>
        </pc:spChg>
        <pc:spChg chg="add mod">
          <ac:chgData name="Deitra Burks" userId="2c840e69-0bb3-4faf-9e23-4c9ee4bad563" providerId="ADAL" clId="{73820560-E985-4D29-96C8-DE286F0CA102}" dt="2025-08-28T18:47:16.109" v="136" actId="1076"/>
          <ac:spMkLst>
            <pc:docMk/>
            <pc:sldMk cId="3770311632" sldId="358"/>
            <ac:spMk id="7" creationId="{42304204-A6B5-4919-B1BE-CE24E0D7D369}"/>
          </ac:spMkLst>
        </pc:spChg>
        <pc:spChg chg="mod">
          <ac:chgData name="Deitra Burks" userId="2c840e69-0bb3-4faf-9e23-4c9ee4bad563" providerId="ADAL" clId="{73820560-E985-4D29-96C8-DE286F0CA102}" dt="2025-08-28T18:47:54.404" v="142" actId="207"/>
          <ac:spMkLst>
            <pc:docMk/>
            <pc:sldMk cId="3770311632" sldId="358"/>
            <ac:spMk id="23" creationId="{9D4A5B4F-6106-A9E0-A610-30709AF405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FA1745B-C70F-A445-96D6-10E884D7ED6E}" type="datetimeFigureOut">
              <a:rPr lang="en-US" smtClean="0"/>
              <a:t>8/28/2025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779A91E-213D-D045-AF54-15EABFCA00F3}" type="slidenum">
              <a:rPr lang="en-US" smtClean="0"/>
              <a:t>‹#›</a:t>
            </a:fld>
            <a:endParaRPr lang="en-US"/>
          </a:p>
        </p:txBody>
      </p:sp>
    </p:spTree>
    <p:extLst>
      <p:ext uri="{BB962C8B-B14F-4D97-AF65-F5344CB8AC3E}">
        <p14:creationId xmlns:p14="http://schemas.microsoft.com/office/powerpoint/2010/main" val="412656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36db7292bd8_0_53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3" name="Google Shape;1053;g36db7292bd8_0_5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36db7292bd8_0_55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g36db7292bd8_0_5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6f3165e656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g36f3165e65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36f3165e65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3" name="Google Shape;1133;g36f3165e65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slide" Target="slide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xhere.com/de/photo/547577"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pngall.com/question-mark-png/download/30074"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D2374"/>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627999" y="2438806"/>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2659" y="8018056"/>
            <a:ext cx="2094342" cy="207948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7927318" y="131548"/>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31F"/>
            </a:solidFill>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8721988" y="5761208"/>
            <a:ext cx="9477085" cy="1050577"/>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3" name="Freeform 33"/>
          <p:cNvSpPr/>
          <p:nvPr/>
        </p:nvSpPr>
        <p:spPr>
          <a:xfrm>
            <a:off x="13958198" y="7740405"/>
            <a:ext cx="3964067" cy="2079483"/>
          </a:xfrm>
          <a:custGeom>
            <a:avLst/>
            <a:gdLst/>
            <a:ahLst/>
            <a:cxnLst/>
            <a:rect l="l" t="t" r="r" b="b"/>
            <a:pathLst>
              <a:path w="3964067" h="2079483">
                <a:moveTo>
                  <a:pt x="0" y="0"/>
                </a:moveTo>
                <a:lnTo>
                  <a:pt x="3964067" y="0"/>
                </a:lnTo>
                <a:lnTo>
                  <a:pt x="3964067" y="2079484"/>
                </a:lnTo>
                <a:lnTo>
                  <a:pt x="0" y="2079484"/>
                </a:lnTo>
                <a:lnTo>
                  <a:pt x="0" y="0"/>
                </a:lnTo>
                <a:close/>
              </a:path>
            </a:pathLst>
          </a:custGeom>
          <a:blipFill>
            <a:blip r:embed="rId11"/>
            <a:stretch>
              <a:fillRect/>
            </a:stretch>
          </a:blipFill>
        </p:spPr>
        <p:txBody>
          <a:bodyPr/>
          <a:lstStyle/>
          <a:p>
            <a:endParaRPr lang="en-US"/>
          </a:p>
        </p:txBody>
      </p:sp>
      <p:sp>
        <p:nvSpPr>
          <p:cNvPr id="34" name="TextBox 34"/>
          <p:cNvSpPr txBox="1"/>
          <p:nvPr/>
        </p:nvSpPr>
        <p:spPr>
          <a:xfrm>
            <a:off x="8702294" y="462928"/>
            <a:ext cx="9283159" cy="4971361"/>
          </a:xfrm>
          <a:prstGeom prst="rect">
            <a:avLst/>
          </a:prstGeom>
        </p:spPr>
        <p:txBody>
          <a:bodyPr wrap="square" lIns="0" tIns="0" rIns="0" bIns="0" rtlCol="0" anchor="t">
            <a:spAutoFit/>
          </a:bodyPr>
          <a:lstStyle/>
          <a:p>
            <a:pPr algn="r">
              <a:lnSpc>
                <a:spcPts val="9839"/>
              </a:lnSpc>
            </a:pPr>
            <a:r>
              <a:rPr lang="en-US" sz="7200" dirty="0">
                <a:solidFill>
                  <a:srgbClr val="7030A0"/>
                </a:solidFill>
                <a:latin typeface="Poppins Bold"/>
                <a:ea typeface="Poppins Bold"/>
                <a:cs typeface="Poppins Bold"/>
                <a:sym typeface="Poppins Bold"/>
              </a:rPr>
              <a:t>SY 2025-2026</a:t>
            </a:r>
          </a:p>
          <a:p>
            <a:pPr algn="r">
              <a:lnSpc>
                <a:spcPts val="9839"/>
              </a:lnSpc>
            </a:pPr>
            <a:r>
              <a:rPr lang="en-US" sz="7200" dirty="0">
                <a:solidFill>
                  <a:srgbClr val="7030A0"/>
                </a:solidFill>
                <a:latin typeface="Poppins Bold"/>
                <a:ea typeface="Poppins Bold"/>
                <a:cs typeface="Poppins Bold"/>
                <a:sym typeface="Poppins Bold"/>
              </a:rPr>
              <a:t>Title I Night</a:t>
            </a:r>
          </a:p>
          <a:p>
            <a:pPr algn="r">
              <a:lnSpc>
                <a:spcPts val="9839"/>
              </a:lnSpc>
            </a:pPr>
            <a:r>
              <a:rPr lang="en-US" sz="7200" dirty="0">
                <a:solidFill>
                  <a:srgbClr val="7030A0"/>
                </a:solidFill>
                <a:latin typeface="Poppins Bold"/>
                <a:ea typeface="Poppins Bold"/>
                <a:cs typeface="Poppins Bold"/>
                <a:sym typeface="Poppins Bold"/>
              </a:rPr>
              <a:t>Parent/Community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6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5026390" cy="6186309"/>
          </a:xfrm>
          <a:prstGeom prst="rect">
            <a:avLst/>
          </a:prstGeom>
          <a:noFill/>
        </p:spPr>
        <p:txBody>
          <a:bodyPr wrap="square" rtlCol="0">
            <a:spAutoFit/>
          </a:bodyPr>
          <a:lstStyle/>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5. Provide parents and families with training and materials to help them work with their child to improve achievement in literacy, mathematics, and the use of technology.</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6. Provide timely information about parent and family programs via information board/marquee of current events with a monthly calendar and use of Classroom Dojo and Parent Square to inform parents and families of school activities; receive notices and communication timely, to respond and/or participate.</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7. Provide a district and schoolwide Parent/Student Handbook covering school rules, policies, and procedures.</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8. Jointly participate with parents and community volunteers in the development and revision of the Parent and Family Engagement Plan and the School Compact; receive a copy of both during the school year.</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9. Utilize partnerships with community organizations, adopters, and businesses.</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10. Utilize Parent Resources to coordinate and integrate parent and family involvement programs and activities.</a:t>
            </a:r>
          </a:p>
          <a:p>
            <a:pPr marL="114300" indent="0" rtl="0">
              <a:spcBef>
                <a:spcPts val="1200"/>
              </a:spcBef>
              <a:spcAft>
                <a:spcPts val="0"/>
              </a:spcAft>
              <a:buNone/>
            </a:pPr>
            <a:r>
              <a:rPr lang="en-US" sz="2400" i="0" u="none" strike="noStrike" dirty="0">
                <a:solidFill>
                  <a:schemeClr val="accent4">
                    <a:lumMod val="75000"/>
                  </a:schemeClr>
                </a:solidFill>
                <a:effectLst/>
                <a:latin typeface="Times New Roman" panose="02020603050405020304" pitchFamily="18" charset="0"/>
              </a:rPr>
              <a:t>11. Provide parents and families a description and/or explanation of the curriculum, assistance to help their child at home, forms of academic assessments used to measure student progress, information regarding the importance of weekly communication between the teacher and parent using the student communication folder, and proficiency levels students are expected to meet.</a:t>
            </a:r>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Tree>
    <p:extLst>
      <p:ext uri="{BB962C8B-B14F-4D97-AF65-F5344CB8AC3E}">
        <p14:creationId xmlns:p14="http://schemas.microsoft.com/office/powerpoint/2010/main" val="357786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6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5026390" cy="2554545"/>
          </a:xfrm>
          <a:prstGeom prst="rect">
            <a:avLst/>
          </a:prstGeom>
          <a:noFill/>
        </p:spPr>
        <p:txBody>
          <a:bodyPr wrap="square" rtlCol="0">
            <a:spAutoFit/>
          </a:bodyPr>
          <a:lstStyle/>
          <a:p>
            <a:pPr marL="114300" indent="0" rtl="0">
              <a:spcBef>
                <a:spcPts val="1200"/>
              </a:spcBef>
              <a:spcAft>
                <a:spcPts val="0"/>
              </a:spcAft>
              <a:buNone/>
            </a:pPr>
            <a:r>
              <a:rPr lang="en-US" sz="2500" i="0" u="none" strike="noStrike" dirty="0">
                <a:solidFill>
                  <a:schemeClr val="accent4">
                    <a:lumMod val="75000"/>
                  </a:schemeClr>
                </a:solidFill>
                <a:effectLst/>
                <a:latin typeface="Times New Roman" panose="02020603050405020304" pitchFamily="18" charset="0"/>
              </a:rPr>
              <a:t>12. Parents and families will be involved in an organized, ongoing, and timely way to plan, review, and evaluate the improvement of the school’s parental and family involvement policy and development of the school-wide programs, climate, and effectiveness.</a:t>
            </a:r>
          </a:p>
          <a:p>
            <a:pPr marL="114300" indent="0" rtl="0">
              <a:spcBef>
                <a:spcPts val="1200"/>
              </a:spcBef>
              <a:spcAft>
                <a:spcPts val="0"/>
              </a:spcAft>
              <a:buNone/>
            </a:pPr>
            <a:r>
              <a:rPr lang="en-US" sz="2500" i="0" u="none" strike="noStrike" dirty="0">
                <a:solidFill>
                  <a:schemeClr val="accent4">
                    <a:lumMod val="75000"/>
                  </a:schemeClr>
                </a:solidFill>
                <a:effectLst/>
                <a:latin typeface="Times New Roman" panose="02020603050405020304" pitchFamily="18" charset="0"/>
              </a:rPr>
              <a:t>13. Provide training, with the assistance of parents, for all stakeholders on the value and contributions of parents, strategies for working with parents, and how to reach out to, communicate with, and work with parents as equal partners, implement and coordinate parent programs, and build ties between parents and the school.</a:t>
            </a:r>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Tree>
    <p:extLst>
      <p:ext uri="{BB962C8B-B14F-4D97-AF65-F5344CB8AC3E}">
        <p14:creationId xmlns:p14="http://schemas.microsoft.com/office/powerpoint/2010/main" val="273270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48427" y="55367"/>
            <a:ext cx="16635242"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Reporting Pupil Progress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FC06FE15-6A3C-CFBC-1F0D-3CF424CE7CE7}"/>
              </a:ext>
            </a:extLst>
          </p:cNvPr>
          <p:cNvSpPr txBox="1"/>
          <p:nvPr/>
        </p:nvSpPr>
        <p:spPr>
          <a:xfrm>
            <a:off x="3055667" y="1503427"/>
            <a:ext cx="12689687" cy="6186309"/>
          </a:xfrm>
          <a:prstGeom prst="rect">
            <a:avLst/>
          </a:prstGeom>
          <a:noFill/>
        </p:spPr>
        <p:txBody>
          <a:bodyPr wrap="square">
            <a:spAutoFit/>
          </a:bodyPr>
          <a:lstStyle/>
          <a:p>
            <a:pPr marL="0" indent="0">
              <a:buNone/>
            </a:pPr>
            <a:r>
              <a:rPr lang="en-US" altLang="en-US" sz="3600" dirty="0">
                <a:solidFill>
                  <a:schemeClr val="accent4">
                    <a:lumMod val="75000"/>
                  </a:schemeClr>
                </a:solidFill>
              </a:rPr>
              <a:t>Report cards are issued to parents at the end of each grading period. </a:t>
            </a:r>
          </a:p>
          <a:p>
            <a:pPr marL="0" indent="0">
              <a:buNone/>
            </a:pPr>
            <a:endParaRPr lang="en-US" altLang="en-US" sz="3600" dirty="0">
              <a:solidFill>
                <a:schemeClr val="accent4">
                  <a:lumMod val="75000"/>
                </a:schemeClr>
              </a:solidFill>
            </a:endParaRPr>
          </a:p>
          <a:p>
            <a:pPr marL="514350" indent="-514350">
              <a:buFont typeface="+mj-lt"/>
              <a:buAutoNum type="arabicPeriod"/>
            </a:pPr>
            <a:r>
              <a:rPr lang="en-US" altLang="en-US" sz="3600" dirty="0">
                <a:solidFill>
                  <a:schemeClr val="accent4">
                    <a:lumMod val="75000"/>
                  </a:schemeClr>
                </a:solidFill>
              </a:rPr>
              <a:t>Grading Period 1: August 4</a:t>
            </a:r>
            <a:r>
              <a:rPr lang="en-US" altLang="en-US" sz="3600" baseline="30000" dirty="0">
                <a:solidFill>
                  <a:schemeClr val="accent4">
                    <a:lumMod val="75000"/>
                  </a:schemeClr>
                </a:solidFill>
              </a:rPr>
              <a:t>th</a:t>
            </a:r>
            <a:r>
              <a:rPr lang="en-US" altLang="en-US" sz="3600" dirty="0">
                <a:solidFill>
                  <a:schemeClr val="accent4">
                    <a:lumMod val="75000"/>
                  </a:schemeClr>
                </a:solidFill>
              </a:rPr>
              <a:t> – October 3</a:t>
            </a:r>
            <a:r>
              <a:rPr lang="en-US" altLang="en-US" sz="3600" baseline="30000" dirty="0">
                <a:solidFill>
                  <a:schemeClr val="accent4">
                    <a:lumMod val="75000"/>
                  </a:schemeClr>
                </a:solidFill>
              </a:rPr>
              <a:t>rd</a:t>
            </a:r>
            <a:r>
              <a:rPr lang="en-US" altLang="en-US" sz="3600" dirty="0">
                <a:solidFill>
                  <a:schemeClr val="accent4">
                    <a:lumMod val="75000"/>
                  </a:schemeClr>
                </a:solidFill>
              </a:rPr>
              <a:t> </a:t>
            </a:r>
          </a:p>
          <a:p>
            <a:pPr marL="514350" indent="-514350">
              <a:buFont typeface="+mj-lt"/>
              <a:buAutoNum type="arabicPeriod"/>
            </a:pPr>
            <a:r>
              <a:rPr lang="en-US" altLang="en-US" sz="3600" dirty="0">
                <a:solidFill>
                  <a:schemeClr val="accent4">
                    <a:lumMod val="75000"/>
                  </a:schemeClr>
                </a:solidFill>
              </a:rPr>
              <a:t>Grading Period 2: October 6</a:t>
            </a:r>
            <a:r>
              <a:rPr lang="en-US" altLang="en-US" sz="3600" baseline="30000" dirty="0">
                <a:solidFill>
                  <a:schemeClr val="accent4">
                    <a:lumMod val="75000"/>
                  </a:schemeClr>
                </a:solidFill>
              </a:rPr>
              <a:t>th</a:t>
            </a:r>
            <a:r>
              <a:rPr lang="en-US" altLang="en-US" sz="3600" dirty="0">
                <a:solidFill>
                  <a:schemeClr val="accent4">
                    <a:lumMod val="75000"/>
                  </a:schemeClr>
                </a:solidFill>
              </a:rPr>
              <a:t> – December 19</a:t>
            </a:r>
            <a:r>
              <a:rPr lang="en-US" altLang="en-US" sz="3600" baseline="30000" dirty="0">
                <a:solidFill>
                  <a:schemeClr val="accent4">
                    <a:lumMod val="75000"/>
                  </a:schemeClr>
                </a:solidFill>
              </a:rPr>
              <a:t>th</a:t>
            </a:r>
            <a:r>
              <a:rPr lang="en-US" altLang="en-US" sz="3600" dirty="0">
                <a:solidFill>
                  <a:schemeClr val="accent4">
                    <a:lumMod val="75000"/>
                  </a:schemeClr>
                </a:solidFill>
              </a:rPr>
              <a:t>   </a:t>
            </a:r>
          </a:p>
          <a:p>
            <a:pPr marL="514350" indent="-514350">
              <a:buFont typeface="+mj-lt"/>
              <a:buAutoNum type="arabicPeriod"/>
            </a:pPr>
            <a:r>
              <a:rPr lang="en-US" altLang="en-US" sz="3600" dirty="0">
                <a:solidFill>
                  <a:schemeClr val="accent4">
                    <a:lumMod val="75000"/>
                  </a:schemeClr>
                </a:solidFill>
              </a:rPr>
              <a:t>Grading Period 3: January 5</a:t>
            </a:r>
            <a:r>
              <a:rPr lang="en-US" altLang="en-US" sz="3600" baseline="30000" dirty="0">
                <a:solidFill>
                  <a:schemeClr val="accent4">
                    <a:lumMod val="75000"/>
                  </a:schemeClr>
                </a:solidFill>
              </a:rPr>
              <a:t>th</a:t>
            </a:r>
            <a:r>
              <a:rPr lang="en-US" altLang="en-US" sz="3600" dirty="0">
                <a:solidFill>
                  <a:schemeClr val="accent4">
                    <a:lumMod val="75000"/>
                  </a:schemeClr>
                </a:solidFill>
              </a:rPr>
              <a:t> – March 13</a:t>
            </a:r>
            <a:r>
              <a:rPr lang="en-US" altLang="en-US" sz="3600" baseline="30000" dirty="0">
                <a:solidFill>
                  <a:schemeClr val="accent4">
                    <a:lumMod val="75000"/>
                  </a:schemeClr>
                </a:solidFill>
              </a:rPr>
              <a:t>th</a:t>
            </a:r>
            <a:r>
              <a:rPr lang="en-US" altLang="en-US" sz="3600" dirty="0">
                <a:solidFill>
                  <a:schemeClr val="accent4">
                    <a:lumMod val="75000"/>
                  </a:schemeClr>
                </a:solidFill>
              </a:rPr>
              <a:t> </a:t>
            </a:r>
          </a:p>
          <a:p>
            <a:pPr marL="514350" indent="-514350">
              <a:buFont typeface="+mj-lt"/>
              <a:buAutoNum type="arabicPeriod"/>
            </a:pPr>
            <a:r>
              <a:rPr lang="en-US" altLang="en-US" sz="3600" dirty="0">
                <a:solidFill>
                  <a:schemeClr val="accent4">
                    <a:lumMod val="75000"/>
                  </a:schemeClr>
                </a:solidFill>
              </a:rPr>
              <a:t>Grading Period 4: March 23</a:t>
            </a:r>
            <a:r>
              <a:rPr lang="en-US" altLang="en-US" sz="3600" baseline="30000" dirty="0">
                <a:solidFill>
                  <a:schemeClr val="accent4">
                    <a:lumMod val="75000"/>
                  </a:schemeClr>
                </a:solidFill>
              </a:rPr>
              <a:t>rd</a:t>
            </a:r>
            <a:r>
              <a:rPr lang="en-US" altLang="en-US" sz="3600" dirty="0">
                <a:solidFill>
                  <a:schemeClr val="accent4">
                    <a:lumMod val="75000"/>
                  </a:schemeClr>
                </a:solidFill>
              </a:rPr>
              <a:t> – May 21</a:t>
            </a:r>
            <a:r>
              <a:rPr lang="en-US" altLang="en-US" sz="3600" baseline="30000" dirty="0">
                <a:solidFill>
                  <a:schemeClr val="accent4">
                    <a:lumMod val="75000"/>
                  </a:schemeClr>
                </a:solidFill>
              </a:rPr>
              <a:t>st</a:t>
            </a:r>
            <a:r>
              <a:rPr lang="en-US" altLang="en-US" sz="3600" dirty="0">
                <a:solidFill>
                  <a:schemeClr val="accent4">
                    <a:lumMod val="75000"/>
                  </a:schemeClr>
                </a:solidFill>
              </a:rPr>
              <a:t>   </a:t>
            </a:r>
          </a:p>
          <a:p>
            <a:endParaRPr lang="en-US" altLang="en-US" sz="3600" dirty="0">
              <a:solidFill>
                <a:schemeClr val="accent4">
                  <a:lumMod val="75000"/>
                </a:schemeClr>
              </a:solidFill>
            </a:endParaRPr>
          </a:p>
          <a:p>
            <a:endParaRPr lang="en-US" altLang="en-US" sz="3600" dirty="0">
              <a:solidFill>
                <a:schemeClr val="accent4">
                  <a:lumMod val="75000"/>
                </a:schemeClr>
              </a:solidFill>
            </a:endParaRPr>
          </a:p>
          <a:p>
            <a:pPr marL="457200" indent="-457200">
              <a:buFont typeface="Arial" panose="020B0604020202020204" pitchFamily="34" charset="0"/>
              <a:buChar char="•"/>
            </a:pPr>
            <a:r>
              <a:rPr lang="en-US" altLang="en-US" sz="3600" dirty="0">
                <a:solidFill>
                  <a:schemeClr val="accent4">
                    <a:lumMod val="75000"/>
                  </a:schemeClr>
                </a:solidFill>
              </a:rPr>
              <a:t>Progress Reports/Interims are issued to parents within the grading period.</a:t>
            </a:r>
          </a:p>
        </p:txBody>
      </p:sp>
      <mc:AlternateContent xmlns:mc="http://schemas.openxmlformats.org/markup-compatibility/2006" xmlns:pslz="http://schemas.microsoft.com/office/powerpoint/2016/slidezoom">
        <mc:Choice Requires="pslz">
          <p:graphicFrame>
            <p:nvGraphicFramePr>
              <p:cNvPr id="22" name="Slide Zoom 21">
                <a:extLst>
                  <a:ext uri="{FF2B5EF4-FFF2-40B4-BE49-F238E27FC236}">
                    <a16:creationId xmlns:a16="http://schemas.microsoft.com/office/drawing/2014/main" id="{D3CDC4B6-6C96-6BBC-F2FE-EEE0B93E687D}"/>
                  </a:ext>
                </a:extLst>
              </p:cNvPr>
              <p:cNvGraphicFramePr>
                <a:graphicFrameLocks noChangeAspect="1"/>
              </p:cNvGraphicFramePr>
              <p:nvPr>
                <p:extLst>
                  <p:ext uri="{D42A27DB-BD31-4B8C-83A1-F6EECF244321}">
                    <p14:modId xmlns:p14="http://schemas.microsoft.com/office/powerpoint/2010/main" val="1083613148"/>
                  </p:ext>
                </p:extLst>
              </p:nvPr>
            </p:nvGraphicFramePr>
            <p:xfrm>
              <a:off x="-7943850" y="9953625"/>
              <a:ext cx="4572000" cy="2571750"/>
            </p:xfrm>
            <a:graphic>
              <a:graphicData uri="http://schemas.microsoft.com/office/powerpoint/2016/slidezoom">
                <pslz:sldZm>
                  <pslz:sldZmObj sldId="349" cId="321415382">
                    <pslz:zmPr id="{77EE48B8-1349-4DC9-9DD9-F0F9384DC898}" returnToParent="0" transitionDur="1000">
                      <p166:blipFill xmlns:p166="http://schemas.microsoft.com/office/powerpoint/2016/6/main">
                        <a:blip r:embed="rId4"/>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22" name="Slide Zoom 21">
                <a:hlinkClick r:id="rId5" action="ppaction://hlinksldjump"/>
                <a:extLst>
                  <a:ext uri="{FF2B5EF4-FFF2-40B4-BE49-F238E27FC236}">
                    <a16:creationId xmlns:a16="http://schemas.microsoft.com/office/drawing/2014/main" id="{D3CDC4B6-6C96-6BBC-F2FE-EEE0B93E687D}"/>
                  </a:ext>
                </a:extLst>
              </p:cNvPr>
              <p:cNvPicPr>
                <a:picLocks noGrp="1" noRot="1" noChangeAspect="1" noMove="1" noResize="1" noEditPoints="1" noAdjustHandles="1" noChangeArrowheads="1" noChangeShapeType="1"/>
              </p:cNvPicPr>
              <p:nvPr/>
            </p:nvPicPr>
            <p:blipFill>
              <a:blip r:embed="rId6"/>
              <a:stretch>
                <a:fillRect/>
              </a:stretch>
            </p:blipFill>
            <p:spPr>
              <a:xfrm>
                <a:off x="-7943850" y="9953625"/>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258042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8" y="125730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30873" y="119085"/>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Curriculum</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055667" y="821591"/>
            <a:ext cx="10835178" cy="109876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b="1" dirty="0">
                <a:solidFill>
                  <a:schemeClr val="accent4">
                    <a:lumMod val="75000"/>
                  </a:schemeClr>
                </a:solidFill>
              </a:rPr>
              <a:t>Math</a:t>
            </a:r>
          </a:p>
          <a:p>
            <a:pPr marL="742950" lvl="1" indent="-285750">
              <a:buFont typeface="Arial" panose="020B0604020202020204" pitchFamily="34" charset="0"/>
              <a:buChar char="•"/>
            </a:pPr>
            <a:r>
              <a:rPr lang="en-US" sz="3200" dirty="0">
                <a:solidFill>
                  <a:schemeClr val="accent4">
                    <a:lumMod val="75000"/>
                  </a:schemeClr>
                </a:solidFill>
              </a:rPr>
              <a:t>Eureka Math</a:t>
            </a:r>
          </a:p>
          <a:p>
            <a:pPr marL="742950" lvl="1" indent="-285750">
              <a:buFont typeface="Arial" panose="020B0604020202020204" pitchFamily="34" charset="0"/>
              <a:buChar char="•"/>
            </a:pPr>
            <a:r>
              <a:rPr lang="en-US" sz="3200" dirty="0">
                <a:solidFill>
                  <a:schemeClr val="accent4">
                    <a:lumMod val="75000"/>
                  </a:schemeClr>
                </a:solidFill>
              </a:rPr>
              <a:t>I-Ready</a:t>
            </a:r>
          </a:p>
          <a:p>
            <a:pPr marL="285750" indent="-285750">
              <a:buFont typeface="Arial" panose="020B0604020202020204" pitchFamily="34" charset="0"/>
              <a:buChar char="•"/>
            </a:pPr>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Science</a:t>
            </a:r>
          </a:p>
          <a:p>
            <a:pPr marL="742950" lvl="1" indent="-285750">
              <a:buFont typeface="Arial" panose="020B0604020202020204" pitchFamily="34" charset="0"/>
              <a:buChar char="•"/>
            </a:pPr>
            <a:r>
              <a:rPr lang="en-US" sz="3200" dirty="0">
                <a:solidFill>
                  <a:schemeClr val="accent4">
                    <a:lumMod val="75000"/>
                  </a:schemeClr>
                </a:solidFill>
              </a:rPr>
              <a:t>Great Minds</a:t>
            </a:r>
          </a:p>
          <a:p>
            <a:pPr lvl="1"/>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Social Studies</a:t>
            </a:r>
          </a:p>
          <a:p>
            <a:pPr marL="742950" lvl="1" indent="-285750">
              <a:buFont typeface="Arial" panose="020B0604020202020204" pitchFamily="34" charset="0"/>
              <a:buChar char="•"/>
            </a:pPr>
            <a:r>
              <a:rPr lang="en-US" sz="3200" dirty="0">
                <a:solidFill>
                  <a:schemeClr val="accent4">
                    <a:lumMod val="75000"/>
                  </a:schemeClr>
                </a:solidFill>
              </a:rPr>
              <a:t>Studies Weekly</a:t>
            </a:r>
          </a:p>
          <a:p>
            <a:pPr lvl="1"/>
            <a:endParaRPr lang="en-US" sz="3200" dirty="0">
              <a:solidFill>
                <a:schemeClr val="accent4">
                  <a:lumMod val="75000"/>
                </a:schemeClr>
              </a:solidFill>
            </a:endParaRPr>
          </a:p>
          <a:p>
            <a:pPr marL="285750" indent="-285750">
              <a:buFont typeface="Arial" panose="020B0604020202020204" pitchFamily="34" charset="0"/>
              <a:buChar char="•"/>
            </a:pPr>
            <a:r>
              <a:rPr lang="en-US" sz="3600" b="1" dirty="0">
                <a:solidFill>
                  <a:schemeClr val="accent4">
                    <a:lumMod val="75000"/>
                  </a:schemeClr>
                </a:solidFill>
              </a:rPr>
              <a:t>Reading</a:t>
            </a:r>
            <a:r>
              <a:rPr lang="en-US" sz="3200" b="1" dirty="0">
                <a:solidFill>
                  <a:schemeClr val="accent4">
                    <a:lumMod val="75000"/>
                  </a:schemeClr>
                </a:solidFill>
              </a:rPr>
              <a:t>	</a:t>
            </a:r>
          </a:p>
          <a:p>
            <a:pPr marL="742950" lvl="1" indent="-285750">
              <a:buFont typeface="Arial" panose="020B0604020202020204" pitchFamily="34" charset="0"/>
              <a:buChar char="•"/>
            </a:pPr>
            <a:r>
              <a:rPr lang="en-US" sz="3200" dirty="0">
                <a:solidFill>
                  <a:schemeClr val="accent4">
                    <a:lumMod val="75000"/>
                  </a:schemeClr>
                </a:solidFill>
              </a:rPr>
              <a:t>EL</a:t>
            </a:r>
          </a:p>
          <a:p>
            <a:pPr marL="742950" lvl="1" indent="-285750">
              <a:buFont typeface="Arial" panose="020B0604020202020204" pitchFamily="34" charset="0"/>
              <a:buChar char="•"/>
            </a:pPr>
            <a:r>
              <a:rPr lang="en-US" sz="3200" dirty="0">
                <a:solidFill>
                  <a:schemeClr val="accent4">
                    <a:lumMod val="75000"/>
                  </a:schemeClr>
                </a:solidFill>
              </a:rPr>
              <a:t>Reading Horizon</a:t>
            </a:r>
          </a:p>
          <a:p>
            <a:pPr marL="742950" lvl="1" indent="-285750">
              <a:buFont typeface="Arial" panose="020B0604020202020204" pitchFamily="34" charset="0"/>
              <a:buChar char="•"/>
            </a:pPr>
            <a:r>
              <a:rPr lang="en-US" sz="3200" dirty="0">
                <a:solidFill>
                  <a:schemeClr val="accent4">
                    <a:lumMod val="75000"/>
                  </a:schemeClr>
                </a:solidFill>
              </a:rPr>
              <a:t>Elevate</a:t>
            </a:r>
          </a:p>
          <a:p>
            <a:pPr marL="742950" lvl="1" indent="-285750">
              <a:buFont typeface="Arial" panose="020B0604020202020204" pitchFamily="34" charset="0"/>
              <a:buChar char="•"/>
            </a:pPr>
            <a:r>
              <a:rPr lang="en-US" sz="3200" dirty="0">
                <a:solidFill>
                  <a:schemeClr val="accent4">
                    <a:lumMod val="75000"/>
                  </a:schemeClr>
                </a:solidFill>
              </a:rPr>
              <a:t>Ditto</a:t>
            </a:r>
          </a:p>
          <a:p>
            <a:pPr marL="742950" lvl="1" indent="-285750">
              <a:buFont typeface="Arial" panose="020B0604020202020204" pitchFamily="34" charset="0"/>
              <a:buChar char="•"/>
            </a:pPr>
            <a:r>
              <a:rPr lang="en-US" sz="3200" dirty="0">
                <a:solidFill>
                  <a:schemeClr val="accent4">
                    <a:lumMod val="75000"/>
                  </a:schemeClr>
                </a:solidFill>
              </a:rPr>
              <a:t>I-Ready</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646331"/>
          </a:xfrm>
          <a:prstGeom prst="rect">
            <a:avLst/>
          </a:prstGeom>
          <a:noFill/>
        </p:spPr>
        <p:txBody>
          <a:bodyPr wrap="square">
            <a:spAutoFit/>
          </a:bodyPr>
          <a:lstStyle/>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 </a:t>
            </a:r>
            <a:endParaRPr lang="en-US" altLang="en-US" sz="3600" dirty="0">
              <a:solidFill>
                <a:schemeClr val="accent4">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245896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5391297"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Parent-Teacher Conferences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7460" y="1704049"/>
            <a:ext cx="14840479" cy="2862322"/>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4000" dirty="0">
                <a:solidFill>
                  <a:srgbClr val="7030A0"/>
                </a:solidFill>
                <a:ea typeface="ＭＳ Ｐゴシック" charset="0"/>
                <a:cs typeface="ＭＳ Ｐゴシック" charset="0"/>
              </a:rPr>
              <a:t>Pre-arranged conferences are required for conferences held outside of school-wide conferences</a:t>
            </a:r>
          </a:p>
          <a:p>
            <a:pPr marL="285750" indent="-285750">
              <a:lnSpc>
                <a:spcPct val="90000"/>
              </a:lnSpc>
              <a:buFont typeface="Arial" panose="020B0604020202020204" pitchFamily="34" charset="0"/>
              <a:buChar char="•"/>
              <a:defRPr/>
            </a:pPr>
            <a:r>
              <a:rPr lang="en-US" sz="4000" dirty="0">
                <a:solidFill>
                  <a:srgbClr val="7030A0"/>
                </a:solidFill>
                <a:ea typeface="ＭＳ Ｐゴシック" charset="0"/>
                <a:cs typeface="ＭＳ Ｐゴシック" charset="0"/>
              </a:rPr>
              <a:t>Conferences must be held during the teacher’s planning period or before/after school</a:t>
            </a:r>
          </a:p>
          <a:p>
            <a:pPr marL="0" indent="0">
              <a:buFont typeface="Arial" panose="020B0604020202020204" pitchFamily="34" charset="0"/>
              <a:buNone/>
            </a:pPr>
            <a:endParaRPr lang="en-US" altLang="en-US" sz="3600" b="1" dirty="0">
              <a:solidFill>
                <a:schemeClr val="accent4">
                  <a:lumMod val="75000"/>
                </a:schemeClr>
              </a:solidFill>
            </a:endParaRPr>
          </a:p>
        </p:txBody>
      </p:sp>
    </p:spTree>
    <p:extLst>
      <p:ext uri="{BB962C8B-B14F-4D97-AF65-F5344CB8AC3E}">
        <p14:creationId xmlns:p14="http://schemas.microsoft.com/office/powerpoint/2010/main" val="32141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cxnSp>
        <p:nvCxnSpPr>
          <p:cNvPr id="1055" name="Google Shape;1055;g36db7292bd8_0_5361"/>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056" name="Google Shape;1056;g36db7292bd8_0_5361"/>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a:solidFill>
                  <a:srgbClr val="FFFFFF"/>
                </a:solidFill>
                <a:latin typeface="Arial"/>
                <a:ea typeface="Arial"/>
                <a:cs typeface="Arial"/>
                <a:sym typeface="Arial"/>
              </a:rPr>
              <a:t>Thesis Defense</a:t>
            </a:r>
            <a:endParaRPr/>
          </a:p>
        </p:txBody>
      </p:sp>
      <p:sp>
        <p:nvSpPr>
          <p:cNvPr id="1057" name="Google Shape;1057;g36db7292bd8_0_5361"/>
          <p:cNvSpPr txBox="1"/>
          <p:nvPr/>
        </p:nvSpPr>
        <p:spPr>
          <a:xfrm>
            <a:off x="4909809" y="2100112"/>
            <a:ext cx="4618500" cy="1231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8000">
                <a:solidFill>
                  <a:srgbClr val="FFFFFF"/>
                </a:solidFill>
                <a:latin typeface="Arial"/>
                <a:ea typeface="Arial"/>
                <a:cs typeface="Arial"/>
                <a:sym typeface="Arial"/>
              </a:rPr>
              <a:t>Results</a:t>
            </a:r>
            <a:endParaRPr/>
          </a:p>
        </p:txBody>
      </p:sp>
      <p:sp>
        <p:nvSpPr>
          <p:cNvPr id="1058" name="Google Shape;1058;g36db7292bd8_0_5361"/>
          <p:cNvSpPr txBox="1"/>
          <p:nvPr/>
        </p:nvSpPr>
        <p:spPr>
          <a:xfrm>
            <a:off x="3180675" y="354760"/>
            <a:ext cx="11160000" cy="11082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n-US" sz="7200">
                <a:solidFill>
                  <a:srgbClr val="6D2374"/>
                </a:solidFill>
                <a:latin typeface="Arial"/>
                <a:ea typeface="Arial"/>
                <a:cs typeface="Arial"/>
                <a:sym typeface="Arial"/>
              </a:rPr>
              <a:t>2</a:t>
            </a:r>
            <a:r>
              <a:rPr lang="en-US" sz="7200">
                <a:solidFill>
                  <a:srgbClr val="6D2374"/>
                </a:solidFill>
              </a:rPr>
              <a:t>4</a:t>
            </a:r>
            <a:r>
              <a:rPr lang="en-US" sz="7200">
                <a:solidFill>
                  <a:srgbClr val="6D2374"/>
                </a:solidFill>
                <a:latin typeface="Arial"/>
                <a:ea typeface="Arial"/>
                <a:cs typeface="Arial"/>
                <a:sym typeface="Arial"/>
              </a:rPr>
              <a:t>-2</a:t>
            </a:r>
            <a:r>
              <a:rPr lang="en-US" sz="7200">
                <a:solidFill>
                  <a:srgbClr val="6D2374"/>
                </a:solidFill>
              </a:rPr>
              <a:t>5</a:t>
            </a:r>
            <a:r>
              <a:rPr lang="en-US" sz="7200">
                <a:solidFill>
                  <a:srgbClr val="6D2374"/>
                </a:solidFill>
                <a:latin typeface="Arial"/>
                <a:ea typeface="Arial"/>
                <a:cs typeface="Arial"/>
                <a:sym typeface="Arial"/>
              </a:rPr>
              <a:t> Data Results </a:t>
            </a:r>
            <a:endParaRPr/>
          </a:p>
        </p:txBody>
      </p:sp>
      <p:cxnSp>
        <p:nvCxnSpPr>
          <p:cNvPr id="1059" name="Google Shape;1059;g36db7292bd8_0_5361"/>
          <p:cNvCxnSpPr/>
          <p:nvPr/>
        </p:nvCxnSpPr>
        <p:spPr>
          <a:xfrm rot="10800000">
            <a:off x="12120556" y="903888"/>
            <a:ext cx="0" cy="9234600"/>
          </a:xfrm>
          <a:prstGeom prst="straightConnector1">
            <a:avLst/>
          </a:prstGeom>
          <a:noFill/>
          <a:ln w="9525" cap="flat" cmpd="sng">
            <a:solidFill>
              <a:srgbClr val="000000"/>
            </a:solidFill>
            <a:prstDash val="solid"/>
            <a:round/>
            <a:headEnd type="none" w="sm" len="sm"/>
            <a:tailEnd type="none" w="sm" len="sm"/>
          </a:ln>
        </p:spPr>
      </p:cxnSp>
      <p:cxnSp>
        <p:nvCxnSpPr>
          <p:cNvPr id="1060" name="Google Shape;1060;g36db7292bd8_0_5361"/>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061" name="Google Shape;1061;g36db7292bd8_0_5361"/>
          <p:cNvGrpSpPr/>
          <p:nvPr/>
        </p:nvGrpSpPr>
        <p:grpSpPr>
          <a:xfrm>
            <a:off x="5967" y="-807993"/>
            <a:ext cx="2929688" cy="11121879"/>
            <a:chOff x="0" y="-219075"/>
            <a:chExt cx="771600" cy="2929200"/>
          </a:xfrm>
        </p:grpSpPr>
        <p:sp>
          <p:nvSpPr>
            <p:cNvPr id="1062" name="Google Shape;1062;g36db7292bd8_0_5361"/>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g36db7292bd8_0_5361"/>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064" name="Google Shape;1064;g36db7292bd8_0_5361"/>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g36db7292bd8_0_5361"/>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Excellence</a:t>
            </a:r>
            <a:endParaRPr/>
          </a:p>
        </p:txBody>
      </p:sp>
      <p:cxnSp>
        <p:nvCxnSpPr>
          <p:cNvPr id="1066" name="Google Shape;1066;g36db7292bd8_0_5361"/>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67" name="Google Shape;1067;g36db7292bd8_0_5361"/>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Community</a:t>
            </a:r>
            <a:endParaRPr/>
          </a:p>
        </p:txBody>
      </p:sp>
      <p:cxnSp>
        <p:nvCxnSpPr>
          <p:cNvPr id="1068" name="Google Shape;1068;g36db7292bd8_0_5361"/>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69" name="Google Shape;1069;g36db7292bd8_0_5361"/>
          <p:cNvSpPr txBox="1"/>
          <p:nvPr/>
        </p:nvSpPr>
        <p:spPr>
          <a:xfrm>
            <a:off x="717274" y="5131296"/>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Safety</a:t>
            </a:r>
            <a:endParaRPr/>
          </a:p>
        </p:txBody>
      </p:sp>
      <p:cxnSp>
        <p:nvCxnSpPr>
          <p:cNvPr id="1070" name="Google Shape;1070;g36db7292bd8_0_5361"/>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71" name="Google Shape;1071;g36db7292bd8_0_5361"/>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Empathy</a:t>
            </a:r>
            <a:endParaRPr/>
          </a:p>
        </p:txBody>
      </p:sp>
      <p:cxnSp>
        <p:nvCxnSpPr>
          <p:cNvPr id="1072" name="Google Shape;1072;g36db7292bd8_0_5361"/>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73" name="Google Shape;1073;g36db7292bd8_0_5361"/>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Innovation</a:t>
            </a:r>
            <a:endParaRPr/>
          </a:p>
        </p:txBody>
      </p:sp>
      <p:sp>
        <p:nvSpPr>
          <p:cNvPr id="1074" name="Google Shape;1074;g36db7292bd8_0_5361"/>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g36db7292bd8_0_5361"/>
          <p:cNvSpPr txBox="1"/>
          <p:nvPr/>
        </p:nvSpPr>
        <p:spPr>
          <a:xfrm>
            <a:off x="2925913" y="1914341"/>
            <a:ext cx="91809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rgbClr val="7030A0"/>
                </a:solidFill>
                <a:latin typeface="Times"/>
                <a:ea typeface="Times"/>
                <a:cs typeface="Times"/>
                <a:sym typeface="Times"/>
              </a:rPr>
              <a:t>AMO Goals: </a:t>
            </a:r>
            <a:endParaRPr/>
          </a:p>
          <a:p>
            <a:pPr marL="0" marR="0" lvl="0" indent="0" algn="l" rtl="0">
              <a:spcBef>
                <a:spcPts val="0"/>
              </a:spcBef>
              <a:spcAft>
                <a:spcPts val="0"/>
              </a:spcAft>
              <a:buNone/>
            </a:pPr>
            <a:endParaRPr sz="2400" b="1">
              <a:solidFill>
                <a:srgbClr val="7030A0"/>
              </a:solidFill>
              <a:latin typeface="Times"/>
              <a:ea typeface="Times"/>
              <a:cs typeface="Times"/>
              <a:sym typeface="Times"/>
            </a:endParaRPr>
          </a:p>
          <a:p>
            <a:pPr marL="0" marR="0" lvl="0" indent="0" algn="l" rtl="0">
              <a:spcBef>
                <a:spcPts val="0"/>
              </a:spcBef>
              <a:spcAft>
                <a:spcPts val="0"/>
              </a:spcAft>
              <a:buNone/>
            </a:pPr>
            <a:r>
              <a:rPr lang="en-US" sz="2400" b="1" i="0">
                <a:solidFill>
                  <a:srgbClr val="7030A0"/>
                </a:solidFill>
                <a:latin typeface="Times"/>
                <a:ea typeface="Times"/>
                <a:cs typeface="Times"/>
                <a:sym typeface="Times"/>
              </a:rPr>
              <a:t>For the 202</a:t>
            </a:r>
            <a:r>
              <a:rPr lang="en-US" sz="2400" b="1">
                <a:solidFill>
                  <a:srgbClr val="7030A0"/>
                </a:solidFill>
                <a:latin typeface="Times"/>
                <a:ea typeface="Times"/>
                <a:cs typeface="Times"/>
                <a:sym typeface="Times"/>
              </a:rPr>
              <a:t>4</a:t>
            </a:r>
            <a:r>
              <a:rPr lang="en-US" sz="2400" b="1" i="0">
                <a:solidFill>
                  <a:srgbClr val="7030A0"/>
                </a:solidFill>
                <a:latin typeface="Times"/>
                <a:ea typeface="Times"/>
                <a:cs typeface="Times"/>
                <a:sym typeface="Times"/>
              </a:rPr>
              <a:t>-202</a:t>
            </a:r>
            <a:r>
              <a:rPr lang="en-US" sz="2400" b="1">
                <a:solidFill>
                  <a:srgbClr val="7030A0"/>
                </a:solidFill>
                <a:latin typeface="Times"/>
                <a:ea typeface="Times"/>
                <a:cs typeface="Times"/>
                <a:sym typeface="Times"/>
              </a:rPr>
              <a:t>5</a:t>
            </a:r>
            <a:r>
              <a:rPr lang="en-US" sz="2400" b="1" i="0">
                <a:solidFill>
                  <a:srgbClr val="7030A0"/>
                </a:solidFill>
                <a:latin typeface="Times"/>
                <a:ea typeface="Times"/>
                <a:cs typeface="Times"/>
                <a:sym typeface="Times"/>
              </a:rPr>
              <a:t> school year, the Tennessee Department of Education assigned our school Annual Measurable Objective (AMO) targets. The AMO goals are set around the expected percentage of student mastery of grade-level standards based on the previous year’s assessment outcomes. We were charged with meeting the following goals for each content area.</a:t>
            </a:r>
            <a:endParaRPr/>
          </a:p>
        </p:txBody>
      </p:sp>
      <p:graphicFrame>
        <p:nvGraphicFramePr>
          <p:cNvPr id="1076" name="Google Shape;1076;g36db7292bd8_0_5361"/>
          <p:cNvGraphicFramePr/>
          <p:nvPr/>
        </p:nvGraphicFramePr>
        <p:xfrm>
          <a:off x="2963837" y="6041879"/>
          <a:ext cx="9180800" cy="1946740"/>
        </p:xfrm>
        <a:graphic>
          <a:graphicData uri="http://schemas.openxmlformats.org/drawingml/2006/table">
            <a:tbl>
              <a:tblPr firstRow="1" bandRow="1">
                <a:noFill/>
              </a:tblPr>
              <a:tblGrid>
                <a:gridCol w="2282475">
                  <a:extLst>
                    <a:ext uri="{9D8B030D-6E8A-4147-A177-3AD203B41FA5}">
                      <a16:colId xmlns:a16="http://schemas.microsoft.com/office/drawing/2014/main" val="20000"/>
                    </a:ext>
                  </a:extLst>
                </a:gridCol>
                <a:gridCol w="2307925">
                  <a:extLst>
                    <a:ext uri="{9D8B030D-6E8A-4147-A177-3AD203B41FA5}">
                      <a16:colId xmlns:a16="http://schemas.microsoft.com/office/drawing/2014/main" val="20001"/>
                    </a:ext>
                  </a:extLst>
                </a:gridCol>
                <a:gridCol w="2295200">
                  <a:extLst>
                    <a:ext uri="{9D8B030D-6E8A-4147-A177-3AD203B41FA5}">
                      <a16:colId xmlns:a16="http://schemas.microsoft.com/office/drawing/2014/main" val="20002"/>
                    </a:ext>
                  </a:extLst>
                </a:gridCol>
                <a:gridCol w="2295200">
                  <a:extLst>
                    <a:ext uri="{9D8B030D-6E8A-4147-A177-3AD203B41FA5}">
                      <a16:colId xmlns:a16="http://schemas.microsoft.com/office/drawing/2014/main" val="20003"/>
                    </a:ext>
                  </a:extLst>
                </a:gridCol>
              </a:tblGrid>
              <a:tr h="409675">
                <a:tc>
                  <a:txBody>
                    <a:bodyPr/>
                    <a:lstStyle/>
                    <a:p>
                      <a:pPr marL="0" marR="0" lvl="0" indent="0" algn="ctr" rtl="0">
                        <a:spcBef>
                          <a:spcPts val="0"/>
                        </a:spcBef>
                        <a:spcAft>
                          <a:spcPts val="0"/>
                        </a:spcAft>
                        <a:buNone/>
                      </a:pPr>
                      <a:r>
                        <a:rPr lang="en-US" sz="1800" u="none" strike="noStrike" cap="none"/>
                        <a:t>Subject </a:t>
                      </a:r>
                      <a:r>
                        <a:rPr lang="en-US" sz="1800"/>
                        <a:t>(Grades 3-5)</a:t>
                      </a:r>
                      <a:endParaRPr sz="1800"/>
                    </a:p>
                  </a:txBody>
                  <a:tcPr marL="91450" marR="91450" marT="45725" marB="45725" anchor="ctr"/>
                </a:tc>
                <a:tc>
                  <a:txBody>
                    <a:bodyPr/>
                    <a:lstStyle/>
                    <a:p>
                      <a:pPr marL="0" marR="0" lvl="0" indent="0" algn="ctr" rtl="0">
                        <a:spcBef>
                          <a:spcPts val="0"/>
                        </a:spcBef>
                        <a:spcAft>
                          <a:spcPts val="0"/>
                        </a:spcAft>
                        <a:buNone/>
                      </a:pPr>
                      <a:r>
                        <a:rPr lang="en-US" sz="1800"/>
                        <a:t>Actual 24-25</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a:t>Double </a:t>
                      </a:r>
                      <a:r>
                        <a:rPr lang="en-US" sz="1800" u="none" strike="noStrike" cap="none"/>
                        <a:t>AMO Goals 24-25 </a:t>
                      </a:r>
                      <a:endParaRPr sz="1800"/>
                    </a:p>
                  </a:txBody>
                  <a:tcPr marL="91450" marR="91450" marT="45725" marB="45725" anchor="ctr"/>
                </a:tc>
                <a:tc>
                  <a:txBody>
                    <a:bodyPr/>
                    <a:lstStyle/>
                    <a:p>
                      <a:pPr marL="0" marR="0" lvl="0" indent="0" algn="ctr" rtl="0">
                        <a:spcBef>
                          <a:spcPts val="0"/>
                        </a:spcBef>
                        <a:spcAft>
                          <a:spcPts val="0"/>
                        </a:spcAft>
                        <a:buNone/>
                      </a:pPr>
                      <a:r>
                        <a:rPr lang="en-US" sz="1800"/>
                        <a:t>Actual 23-24</a:t>
                      </a:r>
                      <a:endParaRPr sz="1800"/>
                    </a:p>
                  </a:txBody>
                  <a:tcPr marL="91450" marR="91450" marT="45725" marB="45725" anchor="ctr"/>
                </a:tc>
                <a:extLst>
                  <a:ext uri="{0D108BD9-81ED-4DB2-BD59-A6C34878D82A}">
                    <a16:rowId xmlns:a16="http://schemas.microsoft.com/office/drawing/2014/main" val="10000"/>
                  </a:ext>
                </a:extLst>
              </a:tr>
              <a:tr h="487300">
                <a:tc>
                  <a:txBody>
                    <a:bodyPr/>
                    <a:lstStyle/>
                    <a:p>
                      <a:pPr marL="0" marR="0" lvl="0" indent="0" algn="ctr" rtl="0">
                        <a:spcBef>
                          <a:spcPts val="0"/>
                        </a:spcBef>
                        <a:spcAft>
                          <a:spcPts val="0"/>
                        </a:spcAft>
                        <a:buNone/>
                      </a:pPr>
                      <a:r>
                        <a:rPr lang="en-US" sz="1800" u="none" strike="noStrike" cap="none"/>
                        <a:t>English Language Arts</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n-US" sz="1800" b="1"/>
                        <a:t>47%</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n-US" sz="1800"/>
                        <a:t>36.4</a:t>
                      </a:r>
                      <a:r>
                        <a:rPr lang="en-U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n-US" sz="1800"/>
                        <a:t>27.3%</a:t>
                      </a:r>
                      <a:endParaRPr sz="1800"/>
                    </a:p>
                  </a:txBody>
                  <a:tcPr marL="91450" marR="91450" marT="45725" marB="45725" anchor="ctr"/>
                </a:tc>
                <a:extLst>
                  <a:ext uri="{0D108BD9-81ED-4DB2-BD59-A6C34878D82A}">
                    <a16:rowId xmlns:a16="http://schemas.microsoft.com/office/drawing/2014/main" val="10001"/>
                  </a:ext>
                </a:extLst>
              </a:tr>
              <a:tr h="409675">
                <a:tc>
                  <a:txBody>
                    <a:bodyPr/>
                    <a:lstStyle/>
                    <a:p>
                      <a:pPr marL="0" marR="0" lvl="0" indent="0" algn="ctr" rtl="0">
                        <a:spcBef>
                          <a:spcPts val="0"/>
                        </a:spcBef>
                        <a:spcAft>
                          <a:spcPts val="0"/>
                        </a:spcAft>
                        <a:buNone/>
                      </a:pPr>
                      <a:r>
                        <a:rPr lang="en-US" sz="1800" u="none" strike="noStrike" cap="none"/>
                        <a:t>Math </a:t>
                      </a:r>
                      <a:endParaRPr sz="1800"/>
                    </a:p>
                  </a:txBody>
                  <a:tcPr marL="91450" marR="91450" marT="45725" marB="45725" anchor="ctr"/>
                </a:tc>
                <a:tc>
                  <a:txBody>
                    <a:bodyPr/>
                    <a:lstStyle/>
                    <a:p>
                      <a:pPr marL="0" marR="0" lvl="0" indent="0" algn="ctr" rtl="0">
                        <a:spcBef>
                          <a:spcPts val="0"/>
                        </a:spcBef>
                        <a:spcAft>
                          <a:spcPts val="0"/>
                        </a:spcAft>
                        <a:buNone/>
                      </a:pPr>
                      <a:r>
                        <a:rPr lang="en-US" sz="1800" b="1"/>
                        <a:t>29.1%</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n-US" sz="1800"/>
                        <a:t>33</a:t>
                      </a:r>
                      <a:r>
                        <a:rPr lang="en-U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n-US" sz="1800"/>
                        <a:t>23.4%</a:t>
                      </a:r>
                      <a:endParaRPr sz="1800"/>
                    </a:p>
                  </a:txBody>
                  <a:tcPr marL="91450" marR="91450" marT="45725" marB="45725" anchor="ctr"/>
                </a:tc>
                <a:extLst>
                  <a:ext uri="{0D108BD9-81ED-4DB2-BD59-A6C34878D82A}">
                    <a16:rowId xmlns:a16="http://schemas.microsoft.com/office/drawing/2014/main" val="10002"/>
                  </a:ext>
                </a:extLst>
              </a:tr>
              <a:tr h="409675">
                <a:tc>
                  <a:txBody>
                    <a:bodyPr/>
                    <a:lstStyle/>
                    <a:p>
                      <a:pPr marL="0" marR="0" lvl="0" indent="0" algn="ctr" rtl="0">
                        <a:spcBef>
                          <a:spcPts val="0"/>
                        </a:spcBef>
                        <a:spcAft>
                          <a:spcPts val="0"/>
                        </a:spcAft>
                        <a:buNone/>
                      </a:pPr>
                      <a:r>
                        <a:rPr lang="en-US" sz="1800" u="none" strike="noStrike" cap="none"/>
                        <a:t>Science</a:t>
                      </a:r>
                      <a:endParaRPr sz="1800"/>
                    </a:p>
                  </a:txBody>
                  <a:tcPr marL="91450" marR="91450" marT="45725" marB="45725" anchor="ctr"/>
                </a:tc>
                <a:tc>
                  <a:txBody>
                    <a:bodyPr/>
                    <a:lstStyle/>
                    <a:p>
                      <a:pPr marL="0" marR="0" lvl="0" indent="0" algn="ctr" rtl="0">
                        <a:spcBef>
                          <a:spcPts val="0"/>
                        </a:spcBef>
                        <a:spcAft>
                          <a:spcPts val="0"/>
                        </a:spcAft>
                        <a:buNone/>
                      </a:pPr>
                      <a:r>
                        <a:rPr lang="en-US" sz="1800" b="1"/>
                        <a:t>37.1%</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n-US" sz="1800"/>
                        <a:t>29.6</a:t>
                      </a:r>
                      <a:r>
                        <a:rPr lang="en-U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n-US" sz="1800"/>
                        <a:t>19.5%</a:t>
                      </a:r>
                      <a:endParaRPr sz="1800"/>
                    </a:p>
                  </a:txBody>
                  <a:tcPr marL="91450" marR="91450" marT="45725" marB="45725" anchor="ctr"/>
                </a:tc>
                <a:extLst>
                  <a:ext uri="{0D108BD9-81ED-4DB2-BD59-A6C34878D82A}">
                    <a16:rowId xmlns:a16="http://schemas.microsoft.com/office/drawing/2014/main" val="10003"/>
                  </a:ext>
                </a:extLst>
              </a:tr>
            </a:tbl>
          </a:graphicData>
        </a:graphic>
      </p:graphicFrame>
      <p:sp>
        <p:nvSpPr>
          <p:cNvPr id="1077" name="Google Shape;1077;g36db7292bd8_0_5361"/>
          <p:cNvSpPr/>
          <p:nvPr/>
        </p:nvSpPr>
        <p:spPr>
          <a:xfrm>
            <a:off x="12172825" y="152750"/>
            <a:ext cx="6115176" cy="339287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Calibri"/>
                <a:ea typeface="Calibri"/>
                <a:cs typeface="Calibri"/>
                <a:sym typeface="Calibri"/>
              </a:rPr>
              <a:t>What resonates    with you about the data? </a:t>
            </a:r>
            <a:endParaRPr sz="3000" b="1">
              <a:latin typeface="Calibri"/>
              <a:ea typeface="Calibri"/>
              <a:cs typeface="Calibri"/>
              <a:sym typeface="Calibri"/>
            </a:endParaRPr>
          </a:p>
        </p:txBody>
      </p:sp>
      <p:pic>
        <p:nvPicPr>
          <p:cNvPr id="1078" name="Google Shape;1078;g36db7292bd8_0_5361" title="Points scored"/>
          <p:cNvPicPr preferRelativeResize="0"/>
          <p:nvPr/>
        </p:nvPicPr>
        <p:blipFill>
          <a:blip r:embed="rId5">
            <a:alphaModFix/>
          </a:blip>
          <a:stretch>
            <a:fillRect/>
          </a:stretch>
        </p:blipFill>
        <p:spPr>
          <a:xfrm>
            <a:off x="12172800" y="3545625"/>
            <a:ext cx="6115200" cy="6026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cxnSp>
        <p:nvCxnSpPr>
          <p:cNvPr id="1083" name="Google Shape;1083;g36db7292bd8_0_5588"/>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084" name="Google Shape;1084;g36db7292bd8_0_5588"/>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u="none">
                <a:solidFill>
                  <a:srgbClr val="FFFFFF"/>
                </a:solidFill>
                <a:latin typeface="Arial"/>
                <a:ea typeface="Arial"/>
                <a:cs typeface="Arial"/>
                <a:sym typeface="Arial"/>
              </a:rPr>
              <a:t>Art And Design '50 Year 2023</a:t>
            </a:r>
            <a:endParaRPr/>
          </a:p>
        </p:txBody>
      </p:sp>
      <p:sp>
        <p:nvSpPr>
          <p:cNvPr id="1085" name="Google Shape;1085;g36db7292bd8_0_5588"/>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a:solidFill>
                  <a:srgbClr val="FFFFFF"/>
                </a:solidFill>
                <a:latin typeface="Arial"/>
                <a:ea typeface="Arial"/>
                <a:cs typeface="Arial"/>
                <a:sym typeface="Arial"/>
              </a:rPr>
              <a:t>Thesis Defense</a:t>
            </a:r>
            <a:endParaRPr/>
          </a:p>
        </p:txBody>
      </p:sp>
      <p:sp>
        <p:nvSpPr>
          <p:cNvPr id="1086" name="Google Shape;1086;g36db7292bd8_0_5588"/>
          <p:cNvSpPr txBox="1"/>
          <p:nvPr/>
        </p:nvSpPr>
        <p:spPr>
          <a:xfrm>
            <a:off x="3086400" y="518125"/>
            <a:ext cx="8906100" cy="6156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n-US" sz="4000" b="1">
                <a:solidFill>
                  <a:srgbClr val="6D2374"/>
                </a:solidFill>
              </a:rPr>
              <a:t>Grade-Level Academic Progress</a:t>
            </a:r>
            <a:endParaRPr sz="100" b="1"/>
          </a:p>
        </p:txBody>
      </p:sp>
      <p:cxnSp>
        <p:nvCxnSpPr>
          <p:cNvPr id="1087" name="Google Shape;1087;g36db7292bd8_0_5588"/>
          <p:cNvCxnSpPr/>
          <p:nvPr/>
        </p:nvCxnSpPr>
        <p:spPr>
          <a:xfrm rot="10800000">
            <a:off x="12151731" y="-112"/>
            <a:ext cx="0" cy="9234600"/>
          </a:xfrm>
          <a:prstGeom prst="straightConnector1">
            <a:avLst/>
          </a:prstGeom>
          <a:noFill/>
          <a:ln w="9525" cap="flat" cmpd="sng">
            <a:solidFill>
              <a:srgbClr val="000000"/>
            </a:solidFill>
            <a:prstDash val="solid"/>
            <a:round/>
            <a:headEnd type="none" w="sm" len="sm"/>
            <a:tailEnd type="none" w="sm" len="sm"/>
          </a:ln>
        </p:spPr>
      </p:cxnSp>
      <p:cxnSp>
        <p:nvCxnSpPr>
          <p:cNvPr id="1088" name="Google Shape;1088;g36db7292bd8_0_5588"/>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089" name="Google Shape;1089;g36db7292bd8_0_5588"/>
          <p:cNvGrpSpPr/>
          <p:nvPr/>
        </p:nvGrpSpPr>
        <p:grpSpPr>
          <a:xfrm>
            <a:off x="5967" y="-807993"/>
            <a:ext cx="2929688" cy="11121879"/>
            <a:chOff x="0" y="-219075"/>
            <a:chExt cx="771600" cy="2929200"/>
          </a:xfrm>
        </p:grpSpPr>
        <p:sp>
          <p:nvSpPr>
            <p:cNvPr id="1090" name="Google Shape;1090;g36db7292bd8_0_5588"/>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g36db7292bd8_0_5588"/>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092" name="Google Shape;1092;g36db7292bd8_0_5588"/>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g36db7292bd8_0_5588"/>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Excellence</a:t>
            </a:r>
            <a:endParaRPr/>
          </a:p>
        </p:txBody>
      </p:sp>
      <p:cxnSp>
        <p:nvCxnSpPr>
          <p:cNvPr id="1094" name="Google Shape;1094;g36db7292bd8_0_5588"/>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5" name="Google Shape;1095;g36db7292bd8_0_5588"/>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Community</a:t>
            </a:r>
            <a:endParaRPr/>
          </a:p>
        </p:txBody>
      </p:sp>
      <p:cxnSp>
        <p:nvCxnSpPr>
          <p:cNvPr id="1096" name="Google Shape;1096;g36db7292bd8_0_5588"/>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7" name="Google Shape;1097;g36db7292bd8_0_5588"/>
          <p:cNvSpPr txBox="1"/>
          <p:nvPr/>
        </p:nvSpPr>
        <p:spPr>
          <a:xfrm>
            <a:off x="717274" y="5131296"/>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Safety</a:t>
            </a:r>
            <a:endParaRPr/>
          </a:p>
        </p:txBody>
      </p:sp>
      <p:cxnSp>
        <p:nvCxnSpPr>
          <p:cNvPr id="1098" name="Google Shape;1098;g36db7292bd8_0_5588"/>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9" name="Google Shape;1099;g36db7292bd8_0_5588"/>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Empathy</a:t>
            </a:r>
            <a:endParaRPr/>
          </a:p>
        </p:txBody>
      </p:sp>
      <p:cxnSp>
        <p:nvCxnSpPr>
          <p:cNvPr id="1100" name="Google Shape;1100;g36db7292bd8_0_5588"/>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01" name="Google Shape;1101;g36db7292bd8_0_5588"/>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Innovation</a:t>
            </a:r>
            <a:endParaRPr/>
          </a:p>
        </p:txBody>
      </p:sp>
      <p:sp>
        <p:nvSpPr>
          <p:cNvPr id="1102" name="Google Shape;1102;g36db7292bd8_0_5588"/>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03" name="Google Shape;1103;g36db7292bd8_0_5588"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pic>
        <p:nvPicPr>
          <p:cNvPr id="1104" name="Google Shape;1104;g36db7292bd8_0_5588" title="Screenshot 2025-07-18 at 10.41.20 AM.png"/>
          <p:cNvPicPr preferRelativeResize="0"/>
          <p:nvPr/>
        </p:nvPicPr>
        <p:blipFill>
          <a:blip r:embed="rId6">
            <a:alphaModFix/>
          </a:blip>
          <a:stretch>
            <a:fillRect/>
          </a:stretch>
        </p:blipFill>
        <p:spPr>
          <a:xfrm>
            <a:off x="3185075" y="2767300"/>
            <a:ext cx="8514839" cy="52704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cxnSp>
        <p:nvCxnSpPr>
          <p:cNvPr id="1109" name="Google Shape;1109;g36f3165e656_0_30"/>
          <p:cNvCxnSpPr/>
          <p:nvPr/>
        </p:nvCxnSpPr>
        <p:spPr>
          <a:xfrm rot="10800000" flipH="1">
            <a:off x="2972246" y="1642260"/>
            <a:ext cx="9624000" cy="12000"/>
          </a:xfrm>
          <a:prstGeom prst="straightConnector1">
            <a:avLst/>
          </a:prstGeom>
          <a:noFill/>
          <a:ln w="9525" cap="flat" cmpd="sng">
            <a:solidFill>
              <a:srgbClr val="000000"/>
            </a:solidFill>
            <a:prstDash val="solid"/>
            <a:round/>
            <a:headEnd type="none" w="sm" len="sm"/>
            <a:tailEnd type="none" w="sm" len="sm"/>
          </a:ln>
        </p:spPr>
      </p:cxnSp>
      <p:sp>
        <p:nvSpPr>
          <p:cNvPr id="1110" name="Google Shape;1110;g36f3165e656_0_30"/>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u="none">
                <a:solidFill>
                  <a:srgbClr val="FFFFFF"/>
                </a:solidFill>
                <a:latin typeface="Arial"/>
                <a:ea typeface="Arial"/>
                <a:cs typeface="Arial"/>
                <a:sym typeface="Arial"/>
              </a:rPr>
              <a:t>Art And Design '50 Year 2023</a:t>
            </a:r>
            <a:endParaRPr/>
          </a:p>
        </p:txBody>
      </p:sp>
      <p:sp>
        <p:nvSpPr>
          <p:cNvPr id="1111" name="Google Shape;1111;g36f3165e656_0_30"/>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a:solidFill>
                  <a:srgbClr val="FFFFFF"/>
                </a:solidFill>
                <a:latin typeface="Arial"/>
                <a:ea typeface="Arial"/>
                <a:cs typeface="Arial"/>
                <a:sym typeface="Arial"/>
              </a:rPr>
              <a:t>Thesis Defense</a:t>
            </a:r>
            <a:endParaRPr/>
          </a:p>
        </p:txBody>
      </p:sp>
      <p:sp>
        <p:nvSpPr>
          <p:cNvPr id="1112" name="Google Shape;1112;g36f3165e656_0_30"/>
          <p:cNvSpPr txBox="1"/>
          <p:nvPr/>
        </p:nvSpPr>
        <p:spPr>
          <a:xfrm>
            <a:off x="3772050" y="518125"/>
            <a:ext cx="8024400" cy="6156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n-US" sz="4000" b="1">
                <a:solidFill>
                  <a:srgbClr val="6D2374"/>
                </a:solidFill>
              </a:rPr>
              <a:t>3-Year TCAP Trends by Content</a:t>
            </a:r>
            <a:endParaRPr sz="100" b="1"/>
          </a:p>
        </p:txBody>
      </p:sp>
      <p:cxnSp>
        <p:nvCxnSpPr>
          <p:cNvPr id="1113" name="Google Shape;1113;g36f3165e656_0_30"/>
          <p:cNvCxnSpPr/>
          <p:nvPr/>
        </p:nvCxnSpPr>
        <p:spPr>
          <a:xfrm rot="10800000">
            <a:off x="12618256" y="107263"/>
            <a:ext cx="0" cy="9234600"/>
          </a:xfrm>
          <a:prstGeom prst="straightConnector1">
            <a:avLst/>
          </a:prstGeom>
          <a:noFill/>
          <a:ln w="9525" cap="flat" cmpd="sng">
            <a:solidFill>
              <a:srgbClr val="000000"/>
            </a:solidFill>
            <a:prstDash val="solid"/>
            <a:round/>
            <a:headEnd type="none" w="sm" len="sm"/>
            <a:tailEnd type="none" w="sm" len="sm"/>
          </a:ln>
        </p:spPr>
      </p:cxnSp>
      <p:cxnSp>
        <p:nvCxnSpPr>
          <p:cNvPr id="1114" name="Google Shape;1114;g36f3165e656_0_30"/>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115" name="Google Shape;1115;g36f3165e656_0_30"/>
          <p:cNvGrpSpPr/>
          <p:nvPr/>
        </p:nvGrpSpPr>
        <p:grpSpPr>
          <a:xfrm>
            <a:off x="5967" y="-807993"/>
            <a:ext cx="2929688" cy="11121879"/>
            <a:chOff x="0" y="-219075"/>
            <a:chExt cx="771600" cy="2929200"/>
          </a:xfrm>
        </p:grpSpPr>
        <p:sp>
          <p:nvSpPr>
            <p:cNvPr id="1116" name="Google Shape;1116;g36f3165e656_0_30"/>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g36f3165e656_0_30"/>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18" name="Google Shape;1118;g36f3165e656_0_30"/>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g36f3165e656_0_30"/>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Excellence</a:t>
            </a:r>
            <a:endParaRPr/>
          </a:p>
        </p:txBody>
      </p:sp>
      <p:cxnSp>
        <p:nvCxnSpPr>
          <p:cNvPr id="1120" name="Google Shape;1120;g36f3165e656_0_30"/>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1" name="Google Shape;1121;g36f3165e656_0_30"/>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Community</a:t>
            </a:r>
            <a:endParaRPr/>
          </a:p>
        </p:txBody>
      </p:sp>
      <p:cxnSp>
        <p:nvCxnSpPr>
          <p:cNvPr id="1122" name="Google Shape;1122;g36f3165e656_0_30"/>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3" name="Google Shape;1123;g36f3165e656_0_30"/>
          <p:cNvSpPr txBox="1"/>
          <p:nvPr/>
        </p:nvSpPr>
        <p:spPr>
          <a:xfrm>
            <a:off x="717274" y="5131296"/>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Safety</a:t>
            </a:r>
            <a:endParaRPr/>
          </a:p>
        </p:txBody>
      </p:sp>
      <p:cxnSp>
        <p:nvCxnSpPr>
          <p:cNvPr id="1124" name="Google Shape;1124;g36f3165e656_0_30"/>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5" name="Google Shape;1125;g36f3165e656_0_30"/>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Empathy</a:t>
            </a:r>
            <a:endParaRPr/>
          </a:p>
        </p:txBody>
      </p:sp>
      <p:cxnSp>
        <p:nvCxnSpPr>
          <p:cNvPr id="1126" name="Google Shape;1126;g36f3165e656_0_30"/>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7" name="Google Shape;1127;g36f3165e656_0_30"/>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Innovation</a:t>
            </a:r>
            <a:endParaRPr/>
          </a:p>
        </p:txBody>
      </p:sp>
      <p:sp>
        <p:nvSpPr>
          <p:cNvPr id="1128" name="Google Shape;1128;g36f3165e656_0_30"/>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29" name="Google Shape;1129;g36f3165e656_0_30"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pic>
        <p:nvPicPr>
          <p:cNvPr id="1130" name="Google Shape;1130;g36f3165e656_0_30" title="Screenshot 2025-07-18 at 10.49.26 AM.png"/>
          <p:cNvPicPr preferRelativeResize="0"/>
          <p:nvPr/>
        </p:nvPicPr>
        <p:blipFill>
          <a:blip r:embed="rId6">
            <a:alphaModFix/>
          </a:blip>
          <a:stretch>
            <a:fillRect/>
          </a:stretch>
        </p:blipFill>
        <p:spPr>
          <a:xfrm>
            <a:off x="3086396" y="2690375"/>
            <a:ext cx="9368863" cy="57893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cxnSp>
        <p:nvCxnSpPr>
          <p:cNvPr id="1135" name="Google Shape;1135;g36f3165e656_0_1"/>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136" name="Google Shape;1136;g36f3165e656_0_1"/>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u="none">
                <a:solidFill>
                  <a:srgbClr val="FFFFFF"/>
                </a:solidFill>
                <a:latin typeface="Arial"/>
                <a:ea typeface="Arial"/>
                <a:cs typeface="Arial"/>
                <a:sym typeface="Arial"/>
              </a:rPr>
              <a:t>Art And Design '50 Year 2023</a:t>
            </a:r>
            <a:endParaRPr/>
          </a:p>
        </p:txBody>
      </p:sp>
      <p:sp>
        <p:nvSpPr>
          <p:cNvPr id="1137" name="Google Shape;1137;g36f3165e656_0_1"/>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a:solidFill>
                  <a:srgbClr val="FFFFFF"/>
                </a:solidFill>
                <a:latin typeface="Arial"/>
                <a:ea typeface="Arial"/>
                <a:cs typeface="Arial"/>
                <a:sym typeface="Arial"/>
              </a:rPr>
              <a:t>Thesis Defense</a:t>
            </a:r>
            <a:endParaRPr/>
          </a:p>
        </p:txBody>
      </p:sp>
      <p:sp>
        <p:nvSpPr>
          <p:cNvPr id="1138" name="Google Shape;1138;g36f3165e656_0_1"/>
          <p:cNvSpPr txBox="1"/>
          <p:nvPr/>
        </p:nvSpPr>
        <p:spPr>
          <a:xfrm>
            <a:off x="4909809" y="2100112"/>
            <a:ext cx="4618500" cy="1231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8000">
                <a:solidFill>
                  <a:srgbClr val="FFFFFF"/>
                </a:solidFill>
                <a:latin typeface="Arial"/>
                <a:ea typeface="Arial"/>
                <a:cs typeface="Arial"/>
                <a:sym typeface="Arial"/>
              </a:rPr>
              <a:t>Results</a:t>
            </a:r>
            <a:endParaRPr/>
          </a:p>
        </p:txBody>
      </p:sp>
      <p:sp>
        <p:nvSpPr>
          <p:cNvPr id="1139" name="Google Shape;1139;g36f3165e656_0_1"/>
          <p:cNvSpPr txBox="1"/>
          <p:nvPr/>
        </p:nvSpPr>
        <p:spPr>
          <a:xfrm>
            <a:off x="3200400" y="354760"/>
            <a:ext cx="11160000" cy="11082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n-US" sz="7200">
                <a:solidFill>
                  <a:srgbClr val="6D2374"/>
                </a:solidFill>
              </a:rPr>
              <a:t>Goals 24.25</a:t>
            </a:r>
            <a:endParaRPr/>
          </a:p>
        </p:txBody>
      </p:sp>
      <p:cxnSp>
        <p:nvCxnSpPr>
          <p:cNvPr id="1140" name="Google Shape;1140;g36f3165e656_0_1"/>
          <p:cNvCxnSpPr/>
          <p:nvPr/>
        </p:nvCxnSpPr>
        <p:spPr>
          <a:xfrm rot="10800000">
            <a:off x="12151731" y="-112"/>
            <a:ext cx="0" cy="9234600"/>
          </a:xfrm>
          <a:prstGeom prst="straightConnector1">
            <a:avLst/>
          </a:prstGeom>
          <a:noFill/>
          <a:ln w="9525" cap="flat" cmpd="sng">
            <a:solidFill>
              <a:srgbClr val="000000"/>
            </a:solidFill>
            <a:prstDash val="solid"/>
            <a:round/>
            <a:headEnd type="none" w="sm" len="sm"/>
            <a:tailEnd type="none" w="sm" len="sm"/>
          </a:ln>
        </p:spPr>
      </p:cxnSp>
      <p:cxnSp>
        <p:nvCxnSpPr>
          <p:cNvPr id="1141" name="Google Shape;1141;g36f3165e656_0_1"/>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142" name="Google Shape;1142;g36f3165e656_0_1"/>
          <p:cNvGrpSpPr/>
          <p:nvPr/>
        </p:nvGrpSpPr>
        <p:grpSpPr>
          <a:xfrm>
            <a:off x="5967" y="-807993"/>
            <a:ext cx="2929688" cy="11121879"/>
            <a:chOff x="0" y="-219075"/>
            <a:chExt cx="771600" cy="2929200"/>
          </a:xfrm>
        </p:grpSpPr>
        <p:sp>
          <p:nvSpPr>
            <p:cNvPr id="1143" name="Google Shape;1143;g36f3165e656_0_1"/>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g36f3165e656_0_1"/>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45" name="Google Shape;1145;g36f3165e656_0_1"/>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6" name="Google Shape;1146;g36f3165e656_0_1"/>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Excellence</a:t>
            </a:r>
            <a:endParaRPr/>
          </a:p>
        </p:txBody>
      </p:sp>
      <p:cxnSp>
        <p:nvCxnSpPr>
          <p:cNvPr id="1147" name="Google Shape;1147;g36f3165e656_0_1"/>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48" name="Google Shape;1148;g36f3165e656_0_1"/>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Community</a:t>
            </a:r>
            <a:endParaRPr/>
          </a:p>
        </p:txBody>
      </p:sp>
      <p:cxnSp>
        <p:nvCxnSpPr>
          <p:cNvPr id="1149" name="Google Shape;1149;g36f3165e656_0_1"/>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0" name="Google Shape;1150;g36f3165e656_0_1"/>
          <p:cNvSpPr txBox="1"/>
          <p:nvPr/>
        </p:nvSpPr>
        <p:spPr>
          <a:xfrm>
            <a:off x="717274" y="5131296"/>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Safety</a:t>
            </a:r>
            <a:endParaRPr/>
          </a:p>
        </p:txBody>
      </p:sp>
      <p:cxnSp>
        <p:nvCxnSpPr>
          <p:cNvPr id="1151" name="Google Shape;1151;g36f3165e656_0_1"/>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2" name="Google Shape;1152;g36f3165e656_0_1"/>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Empathy</a:t>
            </a:r>
            <a:endParaRPr/>
          </a:p>
        </p:txBody>
      </p:sp>
      <p:cxnSp>
        <p:nvCxnSpPr>
          <p:cNvPr id="1153" name="Google Shape;1153;g36f3165e656_0_1"/>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4" name="Google Shape;1154;g36f3165e656_0_1"/>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23">
                <a:solidFill>
                  <a:srgbClr val="FFFFFF"/>
                </a:solidFill>
                <a:latin typeface="Arial"/>
                <a:ea typeface="Arial"/>
                <a:cs typeface="Arial"/>
                <a:sym typeface="Arial"/>
              </a:rPr>
              <a:t>Innovation</a:t>
            </a:r>
            <a:endParaRPr/>
          </a:p>
        </p:txBody>
      </p:sp>
      <p:sp>
        <p:nvSpPr>
          <p:cNvPr id="1155" name="Google Shape;1155;g36f3165e656_0_1"/>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g36f3165e656_0_1"/>
          <p:cNvSpPr txBox="1"/>
          <p:nvPr/>
        </p:nvSpPr>
        <p:spPr>
          <a:xfrm>
            <a:off x="3716350" y="2174775"/>
            <a:ext cx="7969800" cy="46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graphicFrame>
        <p:nvGraphicFramePr>
          <p:cNvPr id="1157" name="Google Shape;1157;g36f3165e656_0_1"/>
          <p:cNvGraphicFramePr/>
          <p:nvPr/>
        </p:nvGraphicFramePr>
        <p:xfrm>
          <a:off x="3716350" y="3331629"/>
          <a:ext cx="7706575" cy="4910600"/>
        </p:xfrm>
        <a:graphic>
          <a:graphicData uri="http://schemas.openxmlformats.org/drawingml/2006/table">
            <a:tbl>
              <a:tblPr firstRow="1" bandRow="1">
                <a:noFill/>
              </a:tblPr>
              <a:tblGrid>
                <a:gridCol w="2554625">
                  <a:extLst>
                    <a:ext uri="{9D8B030D-6E8A-4147-A177-3AD203B41FA5}">
                      <a16:colId xmlns:a16="http://schemas.microsoft.com/office/drawing/2014/main" val="20000"/>
                    </a:ext>
                  </a:extLst>
                </a:gridCol>
                <a:gridCol w="2583100">
                  <a:extLst>
                    <a:ext uri="{9D8B030D-6E8A-4147-A177-3AD203B41FA5}">
                      <a16:colId xmlns:a16="http://schemas.microsoft.com/office/drawing/2014/main" val="20001"/>
                    </a:ext>
                  </a:extLst>
                </a:gridCol>
                <a:gridCol w="2568850">
                  <a:extLst>
                    <a:ext uri="{9D8B030D-6E8A-4147-A177-3AD203B41FA5}">
                      <a16:colId xmlns:a16="http://schemas.microsoft.com/office/drawing/2014/main" val="20002"/>
                    </a:ext>
                  </a:extLst>
                </a:gridCol>
              </a:tblGrid>
              <a:tr h="1172125">
                <a:tc>
                  <a:txBody>
                    <a:bodyPr/>
                    <a:lstStyle/>
                    <a:p>
                      <a:pPr marL="0" marR="0" lvl="0" indent="0" algn="ctr" rtl="0">
                        <a:spcBef>
                          <a:spcPts val="0"/>
                        </a:spcBef>
                        <a:spcAft>
                          <a:spcPts val="0"/>
                        </a:spcAft>
                        <a:buNone/>
                      </a:pPr>
                      <a:r>
                        <a:rPr lang="en-US" sz="2400" u="none" strike="noStrike" cap="none"/>
                        <a:t>Subject </a:t>
                      </a:r>
                      <a:endParaRPr sz="2400"/>
                    </a:p>
                  </a:txBody>
                  <a:tcPr marL="91450" marR="91450" marT="45725" marB="45725"/>
                </a:tc>
                <a:tc>
                  <a:txBody>
                    <a:bodyPr/>
                    <a:lstStyle/>
                    <a:p>
                      <a:pPr marL="0" marR="0" lvl="0" indent="0" algn="ctr" rtl="0">
                        <a:spcBef>
                          <a:spcPts val="0"/>
                        </a:spcBef>
                        <a:spcAft>
                          <a:spcPts val="0"/>
                        </a:spcAft>
                        <a:buNone/>
                      </a:pPr>
                      <a:r>
                        <a:rPr lang="en-US" sz="2400"/>
                        <a:t>Actual 23.24</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AMO Goals 24.25 </a:t>
                      </a:r>
                      <a:endParaRPr sz="2400"/>
                    </a:p>
                  </a:txBody>
                  <a:tcPr marL="91450" marR="91450" marT="45725" marB="45725"/>
                </a:tc>
                <a:extLst>
                  <a:ext uri="{0D108BD9-81ED-4DB2-BD59-A6C34878D82A}">
                    <a16:rowId xmlns:a16="http://schemas.microsoft.com/office/drawing/2014/main" val="10000"/>
                  </a:ext>
                </a:extLst>
              </a:tr>
              <a:tr h="1394225">
                <a:tc>
                  <a:txBody>
                    <a:bodyPr/>
                    <a:lstStyle/>
                    <a:p>
                      <a:pPr marL="0" marR="0" lvl="0" indent="0" algn="ctr" rtl="0">
                        <a:spcBef>
                          <a:spcPts val="0"/>
                        </a:spcBef>
                        <a:spcAft>
                          <a:spcPts val="0"/>
                        </a:spcAft>
                        <a:buNone/>
                      </a:pPr>
                      <a:r>
                        <a:rPr lang="en-US" sz="2400" u="none" strike="noStrike" cap="none"/>
                        <a:t>English Language Arts</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a:t>27.2.%</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a:t>35</a:t>
                      </a:r>
                      <a:r>
                        <a:rPr lang="en-US" sz="2400" u="none" strike="noStrike" cap="none"/>
                        <a:t>%</a:t>
                      </a:r>
                      <a:endParaRPr sz="2400"/>
                    </a:p>
                  </a:txBody>
                  <a:tcPr marL="91450" marR="91450" marT="45725" marB="45725"/>
                </a:tc>
                <a:extLst>
                  <a:ext uri="{0D108BD9-81ED-4DB2-BD59-A6C34878D82A}">
                    <a16:rowId xmlns:a16="http://schemas.microsoft.com/office/drawing/2014/main" val="10001"/>
                  </a:ext>
                </a:extLst>
              </a:tr>
              <a:tr h="1172125">
                <a:tc>
                  <a:txBody>
                    <a:bodyPr/>
                    <a:lstStyle/>
                    <a:p>
                      <a:pPr marL="0" marR="0" lvl="0" indent="0" algn="ctr" rtl="0">
                        <a:spcBef>
                          <a:spcPts val="0"/>
                        </a:spcBef>
                        <a:spcAft>
                          <a:spcPts val="0"/>
                        </a:spcAft>
                        <a:buNone/>
                      </a:pPr>
                      <a:r>
                        <a:rPr lang="en-US" sz="2400" u="none" strike="noStrike" cap="none"/>
                        <a:t>Math </a:t>
                      </a:r>
                      <a:endParaRPr sz="2400"/>
                    </a:p>
                  </a:txBody>
                  <a:tcPr marL="91450" marR="91450" marT="45725" marB="45725"/>
                </a:tc>
                <a:tc>
                  <a:txBody>
                    <a:bodyPr/>
                    <a:lstStyle/>
                    <a:p>
                      <a:pPr marL="0" marR="0" lvl="0" indent="0" algn="ctr" rtl="0">
                        <a:spcBef>
                          <a:spcPts val="0"/>
                        </a:spcBef>
                        <a:spcAft>
                          <a:spcPts val="0"/>
                        </a:spcAft>
                        <a:buNone/>
                      </a:pPr>
                      <a:r>
                        <a:rPr lang="en-US" sz="2400"/>
                        <a:t>23.8%</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a:t>32</a:t>
                      </a:r>
                      <a:r>
                        <a:rPr lang="en-US" sz="2400" u="none" strike="noStrike" cap="none"/>
                        <a:t>%</a:t>
                      </a:r>
                      <a:endParaRPr sz="2400"/>
                    </a:p>
                  </a:txBody>
                  <a:tcPr marL="91450" marR="91450" marT="45725" marB="45725"/>
                </a:tc>
                <a:extLst>
                  <a:ext uri="{0D108BD9-81ED-4DB2-BD59-A6C34878D82A}">
                    <a16:rowId xmlns:a16="http://schemas.microsoft.com/office/drawing/2014/main" val="10002"/>
                  </a:ext>
                </a:extLst>
              </a:tr>
              <a:tr h="1172125">
                <a:tc>
                  <a:txBody>
                    <a:bodyPr/>
                    <a:lstStyle/>
                    <a:p>
                      <a:pPr marL="0" marR="0" lvl="0" indent="0" algn="ctr" rtl="0">
                        <a:spcBef>
                          <a:spcPts val="0"/>
                        </a:spcBef>
                        <a:spcAft>
                          <a:spcPts val="0"/>
                        </a:spcAft>
                        <a:buNone/>
                      </a:pPr>
                      <a:r>
                        <a:rPr lang="en-US" sz="2400" u="none" strike="noStrike" cap="none"/>
                        <a:t>Science</a:t>
                      </a:r>
                      <a:endParaRPr sz="2400"/>
                    </a:p>
                  </a:txBody>
                  <a:tcPr marL="91450" marR="91450" marT="45725" marB="45725"/>
                </a:tc>
                <a:tc>
                  <a:txBody>
                    <a:bodyPr/>
                    <a:lstStyle/>
                    <a:p>
                      <a:pPr marL="0" marR="0" lvl="0" indent="0" algn="ctr" rtl="0">
                        <a:spcBef>
                          <a:spcPts val="0"/>
                        </a:spcBef>
                        <a:spcAft>
                          <a:spcPts val="0"/>
                        </a:spcAft>
                        <a:buNone/>
                      </a:pPr>
                      <a:r>
                        <a:rPr lang="en-US" sz="2400"/>
                        <a:t>19.2%</a:t>
                      </a:r>
                      <a:endParaRPr sz="2400" u="none" strike="noStrike" cap="none"/>
                    </a:p>
                  </a:txBody>
                  <a:tcPr marL="91450" marR="91450" marT="45725" marB="45725"/>
                </a:tc>
                <a:tc>
                  <a:txBody>
                    <a:bodyPr/>
                    <a:lstStyle/>
                    <a:p>
                      <a:pPr marL="0" marR="0" lvl="0" indent="0" algn="ctr" rtl="0">
                        <a:spcBef>
                          <a:spcPts val="0"/>
                        </a:spcBef>
                        <a:spcAft>
                          <a:spcPts val="0"/>
                        </a:spcAft>
                        <a:buNone/>
                      </a:pPr>
                      <a:r>
                        <a:rPr lang="en-US" sz="2400" u="none" strike="noStrike" cap="none"/>
                        <a:t>2</a:t>
                      </a:r>
                      <a:r>
                        <a:rPr lang="en-US" sz="2400"/>
                        <a:t>8</a:t>
                      </a:r>
                      <a:r>
                        <a:rPr lang="en-US" sz="2400" u="none" strike="noStrike" cap="none"/>
                        <a:t>%</a:t>
                      </a:r>
                      <a:endParaRPr sz="2400"/>
                    </a:p>
                  </a:txBody>
                  <a:tcPr marL="91450" marR="91450" marT="45725" marB="45725"/>
                </a:tc>
                <a:extLst>
                  <a:ext uri="{0D108BD9-81ED-4DB2-BD59-A6C34878D82A}">
                    <a16:rowId xmlns:a16="http://schemas.microsoft.com/office/drawing/2014/main" val="10003"/>
                  </a:ext>
                </a:extLst>
              </a:tr>
            </a:tbl>
          </a:graphicData>
        </a:graphic>
      </p:graphicFrame>
      <p:pic>
        <p:nvPicPr>
          <p:cNvPr id="1158" name="Google Shape;1158;g36f3165e656_0_1"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n-US" sz="1800" u="none">
                <a:solidFill>
                  <a:srgbClr val="FFFFFF"/>
                </a:solidFill>
                <a:latin typeface="Black Mango"/>
                <a:ea typeface="Black Mango"/>
                <a:cs typeface="Black Mango"/>
                <a:sym typeface="Black Mango"/>
              </a:rPr>
              <a:t>Art And Design '50 Year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n-US" sz="8000">
                <a:solidFill>
                  <a:srgbClr val="FFFFFF"/>
                </a:solidFill>
                <a:latin typeface="Black Mango Bold"/>
                <a:ea typeface="Black Mango Bold"/>
                <a:cs typeface="Black Mango Bold"/>
                <a:sym typeface="Black Mango Bold"/>
              </a:rPr>
              <a:t>Results</a:t>
            </a:r>
          </a:p>
        </p:txBody>
      </p:sp>
      <p:sp>
        <p:nvSpPr>
          <p:cNvPr id="6" name="TextBox 6"/>
          <p:cNvSpPr txBox="1"/>
          <p:nvPr/>
        </p:nvSpPr>
        <p:spPr>
          <a:xfrm>
            <a:off x="2987717" y="96894"/>
            <a:ext cx="14867624" cy="1661993"/>
          </a:xfrm>
          <a:prstGeom prst="rect">
            <a:avLst/>
          </a:prstGeom>
        </p:spPr>
        <p:txBody>
          <a:bodyPr wrap="square" lIns="0" tIns="0" rIns="0" bIns="0" rtlCol="0" anchor="t">
            <a:spAutoFit/>
          </a:bodyPr>
          <a:lstStyle/>
          <a:p>
            <a:pPr algn="ctr"/>
            <a:r>
              <a:rPr lang="en-US" sz="5400" dirty="0">
                <a:solidFill>
                  <a:srgbClr val="6D2374"/>
                </a:solidFill>
                <a:latin typeface="Black Mango"/>
                <a:ea typeface="Black Mango"/>
                <a:cs typeface="Black Mango"/>
                <a:sym typeface="Black Mango"/>
              </a:rPr>
              <a:t>Additional Parent and Family Engagement Meeting Opportunities </a:t>
            </a:r>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7089" y="0"/>
            <a:ext cx="2929471" cy="10318237"/>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n-US" sz="3523" dirty="0">
                <a:solidFill>
                  <a:srgbClr val="FFFFFF"/>
                </a:solidFill>
                <a:latin typeface="Black Mango"/>
                <a:ea typeface="Black Mango"/>
                <a:cs typeface="Black Mango"/>
                <a:sym typeface="Black Mango"/>
              </a:rPr>
              <a:t>Excellence</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717274" y="5131296"/>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2" name="Freeform 22"/>
          <p:cNvSpPr/>
          <p:nvPr/>
        </p:nvSpPr>
        <p:spPr>
          <a:xfrm>
            <a:off x="0" y="-10088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7B52C7A3-CAF8-5545-B258-5BE053EE6345}"/>
              </a:ext>
            </a:extLst>
          </p:cNvPr>
          <p:cNvSpPr txBox="1"/>
          <p:nvPr/>
        </p:nvSpPr>
        <p:spPr>
          <a:xfrm>
            <a:off x="3005521" y="1779262"/>
            <a:ext cx="134493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767EBFC-0FBA-D0EE-9CF2-E757FAFA4190}"/>
              </a:ext>
            </a:extLst>
          </p:cNvPr>
          <p:cNvSpPr txBox="1"/>
          <p:nvPr/>
        </p:nvSpPr>
        <p:spPr>
          <a:xfrm>
            <a:off x="3216598" y="1620338"/>
            <a:ext cx="14927393" cy="8279190"/>
          </a:xfrm>
          <a:prstGeom prst="rect">
            <a:avLst/>
          </a:prstGeom>
          <a:noFill/>
        </p:spPr>
        <p:txBody>
          <a:bodyPr wrap="square">
            <a:spAutoFit/>
          </a:bodyPr>
          <a:lstStyle/>
          <a:p>
            <a:pPr algn="l" rtl="0" fontAlgn="base"/>
            <a:r>
              <a:rPr lang="en-US" sz="4000" b="0" i="0" u="none" strike="noStrike" dirty="0">
                <a:solidFill>
                  <a:srgbClr val="7030A0"/>
                </a:solidFill>
                <a:effectLst/>
                <a:latin typeface="Calibri" panose="020F0502020204030204" pitchFamily="34" charset="0"/>
              </a:rPr>
              <a:t>The following events already have tentative dates. Additional opportunities will be communicated.</a:t>
            </a:r>
            <a:r>
              <a:rPr lang="en-US" sz="4000" b="0" i="0" dirty="0">
                <a:solidFill>
                  <a:srgbClr val="7030A0"/>
                </a:solidFill>
                <a:effectLst/>
                <a:latin typeface="Calibri" panose="020F0502020204030204" pitchFamily="34" charset="0"/>
              </a:rPr>
              <a:t>​</a:t>
            </a:r>
            <a:endParaRPr lang="en-US" sz="4000" b="0" i="0" dirty="0">
              <a:solidFill>
                <a:srgbClr val="7030A0"/>
              </a:solidFill>
              <a:effectLst/>
              <a:latin typeface="Arial" panose="020B0604020202020204" pitchFamily="34" charset="0"/>
            </a:endParaRPr>
          </a:p>
          <a:p>
            <a:pPr algn="l" rtl="0" fontAlgn="base"/>
            <a:endParaRPr lang="en-US" sz="20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Open House- </a:t>
            </a:r>
            <a:r>
              <a:rPr lang="en-US" sz="3600" b="0" i="1" u="none" strike="noStrike" dirty="0">
                <a:solidFill>
                  <a:srgbClr val="7030A0"/>
                </a:solidFill>
                <a:effectLst/>
                <a:latin typeface="Calibri" panose="020F0502020204030204" pitchFamily="34" charset="0"/>
              </a:rPr>
              <a:t>August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Grandparents’ Day- </a:t>
            </a:r>
            <a:r>
              <a:rPr lang="en-US" sz="3600" b="0" i="1" u="none" strike="noStrike" dirty="0">
                <a:solidFill>
                  <a:srgbClr val="7030A0"/>
                </a:solidFill>
                <a:effectLst/>
                <a:latin typeface="Calibri" panose="020F0502020204030204" pitchFamily="34" charset="0"/>
              </a:rPr>
              <a:t>September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Math and Science Night- </a:t>
            </a:r>
            <a:r>
              <a:rPr lang="en-US" sz="3600" b="0" i="1" u="none" strike="noStrike" dirty="0">
                <a:solidFill>
                  <a:srgbClr val="7030A0"/>
                </a:solidFill>
                <a:effectLst/>
                <a:latin typeface="Calibri" panose="020F0502020204030204" pitchFamily="34" charset="0"/>
              </a:rPr>
              <a:t>November 202</a:t>
            </a:r>
            <a:r>
              <a:rPr lang="en-US" sz="3600" u="none" strike="noStrike" dirty="0">
                <a:solidFill>
                  <a:srgbClr val="7030A0"/>
                </a:solidFill>
                <a:latin typeface="Calibri" panose="020F0502020204030204" pitchFamily="34" charset="0"/>
              </a:rPr>
              <a:t>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Family Data Night- December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Honors Day Program- </a:t>
            </a:r>
            <a:r>
              <a:rPr lang="en-US" sz="3600" b="0" i="1" u="none" strike="noStrike" dirty="0">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Optional Schools Fair- </a:t>
            </a:r>
            <a:r>
              <a:rPr lang="en-US" sz="3600" b="0" i="1" u="none" strike="noStrike" dirty="0">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Literacy Night- </a:t>
            </a:r>
            <a:r>
              <a:rPr lang="en-US" sz="3600" b="0" i="1" u="none" strike="noStrike" dirty="0">
                <a:solidFill>
                  <a:srgbClr val="7030A0"/>
                </a:solidFill>
                <a:effectLst/>
                <a:latin typeface="Calibri" panose="020F0502020204030204" pitchFamily="34" charset="0"/>
              </a:rPr>
              <a:t>March 202</a:t>
            </a:r>
            <a:r>
              <a:rPr lang="en-US" sz="3600" u="none" strike="noStrike" dirty="0">
                <a:solidFill>
                  <a:srgbClr val="7030A0"/>
                </a:solidFill>
                <a:latin typeface="Calibri" panose="020F0502020204030204" pitchFamily="34" charset="0"/>
              </a:rPr>
              <a:t>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Career </a:t>
            </a:r>
            <a:r>
              <a:rPr lang="en-US" sz="3600" b="0" i="0" u="none" strike="noStrike">
                <a:solidFill>
                  <a:srgbClr val="7030A0"/>
                </a:solidFill>
                <a:effectLst/>
                <a:latin typeface="Calibri" panose="020F0502020204030204" pitchFamily="34" charset="0"/>
              </a:rPr>
              <a:t>Day- </a:t>
            </a:r>
            <a:r>
              <a:rPr lang="en-US" sz="3600" b="0" i="1" u="none" strike="noStrike">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n-US" sz="3600" b="0" i="0" u="none" strike="noStrike" dirty="0">
                <a:solidFill>
                  <a:srgbClr val="7030A0"/>
                </a:solidFill>
                <a:effectLst/>
                <a:latin typeface="Calibri" panose="020F0502020204030204" pitchFamily="34" charset="0"/>
              </a:rPr>
              <a:t>Honors Day Program-TBA</a:t>
            </a:r>
            <a:br>
              <a:rPr lang="en-US" sz="3600" b="0" i="0" u="none" strike="noStrike" dirty="0">
                <a:solidFill>
                  <a:srgbClr val="7030A0"/>
                </a:solidFill>
                <a:effectLst/>
                <a:latin typeface="Calibri" panose="020F0502020204030204" pitchFamily="34" charset="0"/>
              </a:rPr>
            </a:br>
            <a:endParaRPr lang="en-US" sz="3600" b="0" i="0" dirty="0">
              <a:solidFill>
                <a:srgbClr val="7030A0"/>
              </a:solidFill>
              <a:effectLst/>
              <a:latin typeface="Arial" panose="020B0604020202020204" pitchFamily="34" charset="0"/>
            </a:endParaRPr>
          </a:p>
          <a:p>
            <a:pPr algn="l" rtl="0" fontAlgn="base"/>
            <a:r>
              <a:rPr lang="en-US" sz="3600" b="1" i="1" dirty="0">
                <a:solidFill>
                  <a:srgbClr val="7030A0"/>
                </a:solidFill>
                <a:effectLst/>
                <a:latin typeface="Calibri" panose="020F0502020204030204" pitchFamily="34" charset="0"/>
              </a:rPr>
              <a:t>**N</a:t>
            </a:r>
            <a:r>
              <a:rPr lang="en-US" sz="3600" b="1" i="1" dirty="0">
                <a:solidFill>
                  <a:srgbClr val="7030A0"/>
                </a:solidFill>
                <a:latin typeface="Calibri" panose="020F0502020204030204" pitchFamily="34" charset="0"/>
              </a:rPr>
              <a:t>otices will be sent home in advance so please check you child folder daily for school communication**</a:t>
            </a:r>
            <a:endParaRPr lang="en-US" sz="3600" b="1" i="1" dirty="0">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67114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22" name="Picture 21" descr="A sign with writing on it next to a plant and markers&#10;&#10;Description automatically generated">
            <a:extLst>
              <a:ext uri="{FF2B5EF4-FFF2-40B4-BE49-F238E27FC236}">
                <a16:creationId xmlns:a16="http://schemas.microsoft.com/office/drawing/2014/main" id="{583BB207-65FB-CACC-D711-6C278BF023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81762" y="1458543"/>
            <a:ext cx="10397950" cy="7772400"/>
          </a:xfrm>
          <a:prstGeom prst="rect">
            <a:avLst/>
          </a:prstGeom>
        </p:spPr>
      </p:pic>
    </p:spTree>
    <p:extLst>
      <p:ext uri="{BB962C8B-B14F-4D97-AF65-F5344CB8AC3E}">
        <p14:creationId xmlns:p14="http://schemas.microsoft.com/office/powerpoint/2010/main" val="281589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1FFF-CA8D-0587-12BA-266D39C15E4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23EABD6-A569-9CA9-1D21-5FE32187B8BB}"/>
              </a:ext>
            </a:extLst>
          </p:cNvPr>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DA956BAE-B7D2-A9D9-C9CC-0E4AFFDA18FD}"/>
              </a:ext>
            </a:extLst>
          </p:cNvPr>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n-US" sz="1800" u="none">
                <a:solidFill>
                  <a:srgbClr val="FFFFFF"/>
                </a:solidFill>
                <a:latin typeface="Black Mango"/>
                <a:ea typeface="Black Mango"/>
                <a:cs typeface="Black Mango"/>
                <a:sym typeface="Black Mango"/>
              </a:rPr>
              <a:t>Art And Design '50 Year 2023</a:t>
            </a:r>
          </a:p>
        </p:txBody>
      </p:sp>
      <p:sp>
        <p:nvSpPr>
          <p:cNvPr id="4" name="TextBox 4">
            <a:extLst>
              <a:ext uri="{FF2B5EF4-FFF2-40B4-BE49-F238E27FC236}">
                <a16:creationId xmlns:a16="http://schemas.microsoft.com/office/drawing/2014/main" id="{C588189B-2855-FEF6-AB54-BAA053A2B13D}"/>
              </a:ext>
            </a:extLst>
          </p:cNvPr>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5" name="TextBox 5">
            <a:extLst>
              <a:ext uri="{FF2B5EF4-FFF2-40B4-BE49-F238E27FC236}">
                <a16:creationId xmlns:a16="http://schemas.microsoft.com/office/drawing/2014/main" id="{A3DBAE54-35CF-CE05-07B2-82934FACDA3A}"/>
              </a:ext>
            </a:extLst>
          </p:cNvPr>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n-US" sz="8000">
                <a:solidFill>
                  <a:srgbClr val="FFFFFF"/>
                </a:solidFill>
                <a:latin typeface="Black Mango Bold"/>
                <a:ea typeface="Black Mango Bold"/>
                <a:cs typeface="Black Mango Bold"/>
                <a:sym typeface="Black Mango Bold"/>
              </a:rPr>
              <a:t>Results</a:t>
            </a:r>
          </a:p>
        </p:txBody>
      </p:sp>
      <p:sp>
        <p:nvSpPr>
          <p:cNvPr id="8" name="AutoShape 8">
            <a:extLst>
              <a:ext uri="{FF2B5EF4-FFF2-40B4-BE49-F238E27FC236}">
                <a16:creationId xmlns:a16="http://schemas.microsoft.com/office/drawing/2014/main" id="{237C450D-A574-749B-BA6A-0DC4F01B96F0}"/>
              </a:ext>
            </a:extLst>
          </p:cNvPr>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2FC4D1AB-B1D7-003F-98F7-A9CEAB7DC168}"/>
              </a:ext>
            </a:extLst>
          </p:cNvPr>
          <p:cNvGrpSpPr/>
          <p:nvPr/>
        </p:nvGrpSpPr>
        <p:grpSpPr>
          <a:xfrm>
            <a:off x="7089" y="0"/>
            <a:ext cx="2929471" cy="10318237"/>
            <a:chOff x="0" y="0"/>
            <a:chExt cx="771548" cy="2710027"/>
          </a:xfrm>
        </p:grpSpPr>
        <p:sp>
          <p:nvSpPr>
            <p:cNvPr id="10" name="Freeform 10">
              <a:extLst>
                <a:ext uri="{FF2B5EF4-FFF2-40B4-BE49-F238E27FC236}">
                  <a16:creationId xmlns:a16="http://schemas.microsoft.com/office/drawing/2014/main" id="{87277AB6-938F-3CAC-039B-523F06ACF8E8}"/>
                </a:ext>
              </a:extLst>
            </p:cNvPr>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a:extLst>
                <a:ext uri="{FF2B5EF4-FFF2-40B4-BE49-F238E27FC236}">
                  <a16:creationId xmlns:a16="http://schemas.microsoft.com/office/drawing/2014/main" id="{56B3A318-3B36-182D-9A4A-E429F381758A}"/>
                </a:ext>
              </a:extLst>
            </p:cNvPr>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a:extLst>
              <a:ext uri="{FF2B5EF4-FFF2-40B4-BE49-F238E27FC236}">
                <a16:creationId xmlns:a16="http://schemas.microsoft.com/office/drawing/2014/main" id="{2E1104AC-F24A-D726-AD2F-9BE6D05897CE}"/>
              </a:ext>
            </a:extLst>
          </p:cNvPr>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a:extLst>
              <a:ext uri="{FF2B5EF4-FFF2-40B4-BE49-F238E27FC236}">
                <a16:creationId xmlns:a16="http://schemas.microsoft.com/office/drawing/2014/main" id="{D8561A21-4690-773C-2D99-360805F29B2E}"/>
              </a:ext>
            </a:extLst>
          </p:cNvPr>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n-US" sz="3523" dirty="0">
                <a:solidFill>
                  <a:srgbClr val="FFFFFF"/>
                </a:solidFill>
                <a:latin typeface="Black Mango"/>
                <a:ea typeface="Black Mango"/>
                <a:cs typeface="Black Mango"/>
                <a:sym typeface="Black Mango"/>
              </a:rPr>
              <a:t>Excellence</a:t>
            </a:r>
          </a:p>
        </p:txBody>
      </p:sp>
      <p:sp>
        <p:nvSpPr>
          <p:cNvPr id="14" name="AutoShape 14">
            <a:extLst>
              <a:ext uri="{FF2B5EF4-FFF2-40B4-BE49-F238E27FC236}">
                <a16:creationId xmlns:a16="http://schemas.microsoft.com/office/drawing/2014/main" id="{DC09EEE9-C6BF-42AB-2412-8E60307AFE0F}"/>
              </a:ext>
            </a:extLst>
          </p:cNvPr>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a:extLst>
              <a:ext uri="{FF2B5EF4-FFF2-40B4-BE49-F238E27FC236}">
                <a16:creationId xmlns:a16="http://schemas.microsoft.com/office/drawing/2014/main" id="{371DD350-35EF-56E5-8C87-56D6B5AF50B3}"/>
              </a:ext>
            </a:extLst>
          </p:cNvPr>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6" name="AutoShape 16">
            <a:extLst>
              <a:ext uri="{FF2B5EF4-FFF2-40B4-BE49-F238E27FC236}">
                <a16:creationId xmlns:a16="http://schemas.microsoft.com/office/drawing/2014/main" id="{70C7E3FF-BC55-6E40-633F-83AC39B4047E}"/>
              </a:ext>
            </a:extLst>
          </p:cNvPr>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a:extLst>
              <a:ext uri="{FF2B5EF4-FFF2-40B4-BE49-F238E27FC236}">
                <a16:creationId xmlns:a16="http://schemas.microsoft.com/office/drawing/2014/main" id="{FF2DBBC1-59C2-29F3-1DF6-42B23715DF8D}"/>
              </a:ext>
            </a:extLst>
          </p:cNvPr>
          <p:cNvSpPr txBox="1"/>
          <p:nvPr/>
        </p:nvSpPr>
        <p:spPr>
          <a:xfrm>
            <a:off x="717274" y="5131296"/>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AutoShape 18">
            <a:extLst>
              <a:ext uri="{FF2B5EF4-FFF2-40B4-BE49-F238E27FC236}">
                <a16:creationId xmlns:a16="http://schemas.microsoft.com/office/drawing/2014/main" id="{CB0A43EB-7AD0-0FF8-C9B8-739F3DADFBDF}"/>
              </a:ext>
            </a:extLst>
          </p:cNvPr>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a:extLst>
              <a:ext uri="{FF2B5EF4-FFF2-40B4-BE49-F238E27FC236}">
                <a16:creationId xmlns:a16="http://schemas.microsoft.com/office/drawing/2014/main" id="{BCCB6B45-7F04-573D-5A41-32E14BB9235E}"/>
              </a:ext>
            </a:extLst>
          </p:cNvPr>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20" name="AutoShape 20">
            <a:extLst>
              <a:ext uri="{FF2B5EF4-FFF2-40B4-BE49-F238E27FC236}">
                <a16:creationId xmlns:a16="http://schemas.microsoft.com/office/drawing/2014/main" id="{079CA3A8-C5B4-8CE8-889D-4EB57ADABAF5}"/>
              </a:ext>
            </a:extLst>
          </p:cNvPr>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a:extLst>
              <a:ext uri="{FF2B5EF4-FFF2-40B4-BE49-F238E27FC236}">
                <a16:creationId xmlns:a16="http://schemas.microsoft.com/office/drawing/2014/main" id="{59DA566F-1C9B-47A9-F24B-288B8FC5E386}"/>
              </a:ext>
            </a:extLst>
          </p:cNvPr>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2" name="Freeform 22">
            <a:extLst>
              <a:ext uri="{FF2B5EF4-FFF2-40B4-BE49-F238E27FC236}">
                <a16:creationId xmlns:a16="http://schemas.microsoft.com/office/drawing/2014/main" id="{C4FBEEC1-10B5-D955-5486-1CB8ABDE77E7}"/>
              </a:ext>
            </a:extLst>
          </p:cNvPr>
          <p:cNvSpPr/>
          <p:nvPr/>
        </p:nvSpPr>
        <p:spPr>
          <a:xfrm>
            <a:off x="0" y="-10088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96EDC660-031A-DADB-98D9-1CA6C55CCC79}"/>
              </a:ext>
            </a:extLst>
          </p:cNvPr>
          <p:cNvSpPr txBox="1"/>
          <p:nvPr/>
        </p:nvSpPr>
        <p:spPr>
          <a:xfrm>
            <a:off x="3005521" y="1779262"/>
            <a:ext cx="134493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D4A5B4F-6106-A9E0-A610-30709AF4058E}"/>
              </a:ext>
            </a:extLst>
          </p:cNvPr>
          <p:cNvSpPr txBox="1"/>
          <p:nvPr/>
        </p:nvSpPr>
        <p:spPr>
          <a:xfrm>
            <a:off x="3133708" y="2163653"/>
            <a:ext cx="14927393" cy="1938992"/>
          </a:xfrm>
          <a:prstGeom prst="rect">
            <a:avLst/>
          </a:prstGeom>
          <a:noFill/>
        </p:spPr>
        <p:txBody>
          <a:bodyPr wrap="square">
            <a:spAutoFit/>
          </a:bodyPr>
          <a:lstStyle/>
          <a:p>
            <a:pPr fontAlgn="base"/>
            <a:r>
              <a:rPr lang="en-US" sz="6000" dirty="0">
                <a:solidFill>
                  <a:srgbClr val="7030A0"/>
                </a:solidFill>
              </a:rPr>
              <a:t>Schools of Perea is a standalone charter school and receives Title I funding through MSCS.</a:t>
            </a:r>
            <a:endParaRPr lang="en-US" sz="6000" b="1" i="1" dirty="0">
              <a:solidFill>
                <a:srgbClr val="7030A0"/>
              </a:solidFill>
              <a:effectLst/>
              <a:latin typeface="Arial" panose="020B0604020202020204" pitchFamily="34" charset="0"/>
            </a:endParaRPr>
          </a:p>
        </p:txBody>
      </p:sp>
      <p:sp>
        <p:nvSpPr>
          <p:cNvPr id="7" name="TextBox 6">
            <a:extLst>
              <a:ext uri="{FF2B5EF4-FFF2-40B4-BE49-F238E27FC236}">
                <a16:creationId xmlns:a16="http://schemas.microsoft.com/office/drawing/2014/main" id="{42304204-A6B5-4919-B1BE-CE24E0D7D369}"/>
              </a:ext>
            </a:extLst>
          </p:cNvPr>
          <p:cNvSpPr txBox="1"/>
          <p:nvPr/>
        </p:nvSpPr>
        <p:spPr>
          <a:xfrm>
            <a:off x="3813283" y="151376"/>
            <a:ext cx="13143983" cy="2000548"/>
          </a:xfrm>
          <a:prstGeom prst="rect">
            <a:avLst/>
          </a:prstGeom>
          <a:noFill/>
        </p:spPr>
        <p:txBody>
          <a:bodyPr wrap="square" rtlCol="0">
            <a:spAutoFit/>
          </a:bodyPr>
          <a:lstStyle/>
          <a:p>
            <a:r>
              <a:rPr lang="en-US" sz="8800" dirty="0" err="1">
                <a:solidFill>
                  <a:srgbClr val="6D2374"/>
                </a:solidFill>
                <a:latin typeface="Black Mango"/>
                <a:ea typeface="Black Mango"/>
                <a:cs typeface="Black Mango"/>
                <a:sym typeface="Black Mango"/>
              </a:rPr>
              <a:t>Perea’s</a:t>
            </a:r>
            <a:r>
              <a:rPr lang="en-US" sz="8800" dirty="0">
                <a:solidFill>
                  <a:srgbClr val="6D2374"/>
                </a:solidFill>
                <a:latin typeface="Black Mango"/>
                <a:ea typeface="Black Mango"/>
                <a:cs typeface="Black Mango"/>
                <a:sym typeface="Black Mango"/>
              </a:rPr>
              <a:t> District Status</a:t>
            </a:r>
          </a:p>
          <a:p>
            <a:br>
              <a:rPr lang="en-US" dirty="0"/>
            </a:br>
            <a:endParaRPr lang="en-US" dirty="0"/>
          </a:p>
        </p:txBody>
      </p:sp>
    </p:spTree>
    <p:extLst>
      <p:ext uri="{BB962C8B-B14F-4D97-AF65-F5344CB8AC3E}">
        <p14:creationId xmlns:p14="http://schemas.microsoft.com/office/powerpoint/2010/main" val="377031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n-US" sz="1800" u="none">
                <a:solidFill>
                  <a:srgbClr val="FFFFFF"/>
                </a:solidFill>
                <a:latin typeface="Black Mango"/>
                <a:ea typeface="Black Mango"/>
                <a:cs typeface="Black Mango"/>
                <a:sym typeface="Black Mango"/>
              </a:rPr>
              <a:t>Art And Design '50 Year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n-US" sz="8000">
                <a:solidFill>
                  <a:srgbClr val="FFFFFF"/>
                </a:solidFill>
                <a:latin typeface="Black Mango Bold"/>
                <a:ea typeface="Black Mango Bold"/>
                <a:cs typeface="Black Mango Bold"/>
                <a:sym typeface="Black Mango Bold"/>
              </a:rPr>
              <a:t>Results</a:t>
            </a:r>
          </a:p>
        </p:txBody>
      </p:sp>
      <p:sp>
        <p:nvSpPr>
          <p:cNvPr id="6" name="TextBox 6"/>
          <p:cNvSpPr txBox="1"/>
          <p:nvPr/>
        </p:nvSpPr>
        <p:spPr>
          <a:xfrm>
            <a:off x="3200400" y="354760"/>
            <a:ext cx="12541284" cy="1166986"/>
          </a:xfrm>
          <a:prstGeom prst="rect">
            <a:avLst/>
          </a:prstGeom>
        </p:spPr>
        <p:txBody>
          <a:bodyPr wrap="square" lIns="0" tIns="0" rIns="0" bIns="0" rtlCol="0" anchor="t">
            <a:spAutoFit/>
          </a:bodyPr>
          <a:lstStyle/>
          <a:p>
            <a:pPr algn="l">
              <a:lnSpc>
                <a:spcPts val="9094"/>
              </a:lnSpc>
            </a:pPr>
            <a:r>
              <a:rPr lang="en-US" sz="7200" dirty="0">
                <a:solidFill>
                  <a:srgbClr val="6D2374"/>
                </a:solidFill>
                <a:latin typeface="Black Mango"/>
                <a:ea typeface="Black Mango"/>
                <a:cs typeface="Black Mango"/>
                <a:sym typeface="Black Mango"/>
              </a:rPr>
              <a:t>School Improvement Plan</a:t>
            </a:r>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5967" y="23813"/>
            <a:ext cx="2929471" cy="10289632"/>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n-US" sz="3523" dirty="0">
                <a:solidFill>
                  <a:srgbClr val="FFFFFF"/>
                </a:solidFill>
                <a:latin typeface="Black Mango"/>
                <a:ea typeface="Black Mango"/>
                <a:cs typeface="Black Mango"/>
                <a:sym typeface="Black Mango"/>
              </a:rPr>
              <a:t>Excellence</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717274" y="5131296"/>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2" name="Freeform 22"/>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7B52C7A3-CAF8-5545-B258-5BE053EE6345}"/>
              </a:ext>
            </a:extLst>
          </p:cNvPr>
          <p:cNvSpPr txBox="1"/>
          <p:nvPr/>
        </p:nvSpPr>
        <p:spPr>
          <a:xfrm>
            <a:off x="3005521" y="1779262"/>
            <a:ext cx="13449300"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solidFill>
                  <a:srgbClr val="7030A0"/>
                </a:solidFill>
                <a:cs typeface="Times New Roman" panose="02020603050405020304" pitchFamily="18" charset="0"/>
              </a:rPr>
              <a:t>In order for the state of Tennessee to reach its goals, the state, districts, and schools must develop plans for improvement. </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n-US" sz="3200" dirty="0">
                <a:solidFill>
                  <a:srgbClr val="7030A0"/>
                </a:solidFill>
                <a:cs typeface="Times New Roman" panose="02020603050405020304" pitchFamily="18" charset="0"/>
              </a:rPr>
              <a:t>Each year schools, including </a:t>
            </a:r>
            <a:r>
              <a:rPr lang="en-US" sz="3200" dirty="0" err="1">
                <a:solidFill>
                  <a:srgbClr val="7030A0"/>
                </a:solidFill>
                <a:cs typeface="Times New Roman" panose="02020603050405020304" pitchFamily="18" charset="0"/>
              </a:rPr>
              <a:t>Perea</a:t>
            </a:r>
            <a:r>
              <a:rPr lang="en-US" sz="3200" dirty="0">
                <a:solidFill>
                  <a:srgbClr val="7030A0"/>
                </a:solidFill>
                <a:cs typeface="Times New Roman" panose="02020603050405020304" pitchFamily="18" charset="0"/>
              </a:rPr>
              <a:t>, create a comprehensive School Improvement Plan (SIP) that is developed by the school admin, teachers, parents, and additional stakeholders.</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n-US" sz="3200" dirty="0">
                <a:solidFill>
                  <a:srgbClr val="7030A0"/>
                </a:solidFill>
                <a:cs typeface="Times New Roman" panose="02020603050405020304" pitchFamily="18" charset="0"/>
              </a:rPr>
              <a:t>Stakeholders are challenged to review data to identify the current needs of the school. Once the needs are identified, the SIP team creates aligned goals, strategies, and action steps that correspond to the prioritized needs. </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n-US" sz="3200" dirty="0">
                <a:solidFill>
                  <a:srgbClr val="7030A0"/>
                </a:solidFill>
                <a:cs typeface="Times New Roman" panose="02020603050405020304" pitchFamily="18" charset="0"/>
              </a:rPr>
              <a:t>Plans are continuously monitored, and revisions are made based on students’ needs throughout the school year.</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52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09799" y="252068"/>
            <a:ext cx="15411885"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Teacher Qualifications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D55F5D03-6978-A193-B901-AA24FBDB068F}"/>
              </a:ext>
            </a:extLst>
          </p:cNvPr>
          <p:cNvSpPr txBox="1"/>
          <p:nvPr/>
        </p:nvSpPr>
        <p:spPr>
          <a:xfrm>
            <a:off x="5562600" y="9452007"/>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14343602-72D1-1041-0F97-AB174EAE7E1F}"/>
              </a:ext>
            </a:extLst>
          </p:cNvPr>
          <p:cNvSpPr txBox="1"/>
          <p:nvPr/>
        </p:nvSpPr>
        <p:spPr>
          <a:xfrm>
            <a:off x="3442669" y="2007661"/>
            <a:ext cx="12689716" cy="6494085"/>
          </a:xfrm>
          <a:prstGeom prst="rect">
            <a:avLst/>
          </a:prstGeom>
          <a:noFill/>
        </p:spPr>
        <p:txBody>
          <a:bodyPr wrap="square">
            <a:spAutoFit/>
          </a:bodyPr>
          <a:lstStyle/>
          <a:p>
            <a:pPr>
              <a:defRPr/>
            </a:pPr>
            <a:r>
              <a:rPr lang="en-US" sz="3200" dirty="0">
                <a:solidFill>
                  <a:schemeClr val="accent4">
                    <a:lumMod val="75000"/>
                  </a:schemeClr>
                </a:solidFill>
              </a:rPr>
              <a:t>The Elementary and Secondary Education Act gives the parents and guardians of children attending a school that receives Title I funding, the right to know the qualifications of your child’s teacher(s).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It is our intent to provide each student at </a:t>
            </a:r>
            <a:r>
              <a:rPr lang="en-US" sz="3200" dirty="0" err="1">
                <a:solidFill>
                  <a:schemeClr val="accent4">
                    <a:lumMod val="75000"/>
                  </a:schemeClr>
                </a:solidFill>
              </a:rPr>
              <a:t>Perea</a:t>
            </a:r>
            <a:r>
              <a:rPr lang="en-US" sz="3200" dirty="0">
                <a:solidFill>
                  <a:schemeClr val="accent4">
                    <a:lumMod val="75000"/>
                  </a:schemeClr>
                </a:solidFill>
              </a:rPr>
              <a:t> Elementary School with teachers and paraprofessionals that are highly qualified.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As required by federal law, all teachers in Title I schools must have a minimum of a bachelor’s degree and have demonstrated highly qualified competency in the academic subjects they teacher. </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n-US" sz="3200" dirty="0">
                <a:solidFill>
                  <a:schemeClr val="accent4">
                    <a:lumMod val="75000"/>
                  </a:schemeClr>
                </a:solidFill>
              </a:rPr>
              <a:t>New hired paraprofessionals must also meet rigorous requirements set forth for them by the State of Tennessee as well.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Parents Right To Know</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marL="114300" indent="0">
              <a:buNone/>
              <a:defRPr/>
            </a:pPr>
            <a:r>
              <a:rPr lang="en-US" sz="3600" dirty="0">
                <a:solidFill>
                  <a:schemeClr val="accent4">
                    <a:lumMod val="75000"/>
                  </a:schemeClr>
                </a:solidFill>
              </a:rPr>
              <a:t>All parents have the right to request the following:</a:t>
            </a:r>
          </a:p>
          <a:p>
            <a:pPr marL="914400" lvl="1" indent="-457200">
              <a:buFont typeface="Arial" panose="020B0604020202020204" pitchFamily="34" charset="0"/>
              <a:buChar char="•"/>
              <a:defRPr/>
            </a:pPr>
            <a:r>
              <a:rPr lang="en-US" sz="3600" dirty="0">
                <a:solidFill>
                  <a:schemeClr val="accent4">
                    <a:lumMod val="75000"/>
                  </a:schemeClr>
                </a:solidFill>
              </a:rPr>
              <a:t>A teacher’s professional qualifications licensure, grade(s) certification, waivers</a:t>
            </a:r>
          </a:p>
          <a:p>
            <a:pPr marL="914400" lvl="1" indent="-457200">
              <a:buFont typeface="Arial" panose="020B0604020202020204" pitchFamily="34" charset="0"/>
              <a:buChar char="•"/>
              <a:defRPr/>
            </a:pPr>
            <a:r>
              <a:rPr lang="en-US" sz="3600" dirty="0">
                <a:solidFill>
                  <a:schemeClr val="accent4">
                    <a:lumMod val="75000"/>
                  </a:schemeClr>
                </a:solidFill>
              </a:rPr>
              <a:t>A teacher’s baccalaureate and/or graduate degree, fields of endorsement, previous teaching experience</a:t>
            </a:r>
          </a:p>
          <a:p>
            <a:pPr marL="914400" lvl="1" indent="-457200">
              <a:buFont typeface="Arial" panose="020B0604020202020204" pitchFamily="34" charset="0"/>
              <a:buChar char="•"/>
              <a:defRPr/>
            </a:pPr>
            <a:r>
              <a:rPr lang="en-US" sz="3600" dirty="0">
                <a:solidFill>
                  <a:schemeClr val="accent4">
                    <a:lumMod val="75000"/>
                  </a:schemeClr>
                </a:solidFill>
              </a:rPr>
              <a:t>A paraprofessional’s qualifications</a:t>
            </a:r>
          </a:p>
          <a:p>
            <a:pPr marL="914400" lvl="1" indent="-457200">
              <a:buFont typeface="Arial" panose="020B0604020202020204" pitchFamily="34" charset="0"/>
              <a:buChar char="•"/>
              <a:defRPr/>
            </a:pPr>
            <a:r>
              <a:rPr lang="en-US" sz="3600" dirty="0">
                <a:solidFill>
                  <a:schemeClr val="accent4">
                    <a:lumMod val="75000"/>
                  </a:schemeClr>
                </a:solidFill>
              </a:rPr>
              <a:t>An annual notice of Student Education Records Privacy and notice for disclosure of School Directory Information</a:t>
            </a:r>
          </a:p>
          <a:p>
            <a:pPr marL="914400" lvl="1" indent="-457200">
              <a:buFont typeface="Arial" panose="020B0604020202020204" pitchFamily="34" charset="0"/>
              <a:buChar char="•"/>
              <a:defRPr/>
            </a:pPr>
            <a:r>
              <a:rPr lang="en-US" sz="3600" dirty="0">
                <a:solidFill>
                  <a:schemeClr val="accent4">
                    <a:lumMod val="75000"/>
                  </a:schemeClr>
                </a:solidFill>
              </a:rPr>
              <a:t>An assurance that their child’s name, address and telephone listing not be released to military recruiters.</a:t>
            </a:r>
          </a:p>
        </p:txBody>
      </p:sp>
    </p:spTree>
    <p:extLst>
      <p:ext uri="{BB962C8B-B14F-4D97-AF65-F5344CB8AC3E}">
        <p14:creationId xmlns:p14="http://schemas.microsoft.com/office/powerpoint/2010/main" val="163009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Parents Right To Know</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marL="114300" indent="0">
              <a:buNone/>
            </a:pPr>
            <a:r>
              <a:rPr lang="en-US" altLang="en-US" sz="3600" dirty="0">
                <a:solidFill>
                  <a:schemeClr val="accent4">
                    <a:lumMod val="75000"/>
                  </a:schemeClr>
                </a:solidFill>
              </a:rPr>
              <a:t>All parents will receive information on the following:</a:t>
            </a:r>
          </a:p>
          <a:p>
            <a:pPr marL="914400" lvl="1" indent="-457200">
              <a:buFont typeface="Arial" panose="020B0604020202020204" pitchFamily="34" charset="0"/>
              <a:buChar char="•"/>
            </a:pPr>
            <a:r>
              <a:rPr lang="en-US" altLang="en-US" sz="3600" dirty="0">
                <a:solidFill>
                  <a:schemeClr val="accent4">
                    <a:lumMod val="75000"/>
                  </a:schemeClr>
                </a:solidFill>
              </a:rPr>
              <a:t>Their child’s level of achievement on each of the state’s academic assessments</a:t>
            </a:r>
          </a:p>
          <a:p>
            <a:pPr marL="914400" lvl="1" indent="-457200">
              <a:buFont typeface="Arial" panose="020B0604020202020204" pitchFamily="34" charset="0"/>
              <a:buChar char="•"/>
            </a:pPr>
            <a:r>
              <a:rPr lang="en-US" altLang="en-US" sz="3600" dirty="0">
                <a:solidFill>
                  <a:schemeClr val="accent4">
                    <a:lumMod val="75000"/>
                  </a:schemeClr>
                </a:solidFill>
              </a:rPr>
              <a:t>Notification of the right to transfer the child to another school in the district if the student becomes a victim of a violent crime or is assigned to an unsafe school. </a:t>
            </a:r>
          </a:p>
          <a:p>
            <a:pPr marL="914400" lvl="1" indent="-457200">
              <a:buFont typeface="Arial" panose="020B0604020202020204" pitchFamily="34" charset="0"/>
              <a:buChar char="•"/>
            </a:pPr>
            <a:r>
              <a:rPr lang="en-US" altLang="en-US" sz="3600" dirty="0">
                <a:solidFill>
                  <a:schemeClr val="accent4">
                    <a:lumMod val="75000"/>
                  </a:schemeClr>
                </a:solidFill>
              </a:rPr>
              <a:t>District Family Involvement Policy and School Parent Involvement Policy</a:t>
            </a:r>
          </a:p>
          <a:p>
            <a:pPr marL="914400" lvl="1" indent="-457200">
              <a:buFont typeface="Arial" panose="020B0604020202020204" pitchFamily="34" charset="0"/>
              <a:buChar char="•"/>
            </a:pPr>
            <a:r>
              <a:rPr lang="en-US" sz="3600" dirty="0">
                <a:solidFill>
                  <a:schemeClr val="accent4">
                    <a:lumMod val="75000"/>
                  </a:schemeClr>
                </a:solidFill>
              </a:rPr>
              <a:t>In the event of an unlicensed teacher on permit teaching the children for 4 or more consecutive weeks, the parent will be notified.</a:t>
            </a:r>
            <a:endParaRPr lang="en-US" altLang="en-US" sz="3600" dirty="0">
              <a:solidFill>
                <a:schemeClr val="accent4">
                  <a:lumMod val="75000"/>
                </a:schemeClr>
              </a:solidFill>
            </a:endParaRPr>
          </a:p>
        </p:txBody>
      </p:sp>
    </p:spTree>
    <p:extLst>
      <p:ext uri="{BB962C8B-B14F-4D97-AF65-F5344CB8AC3E}">
        <p14:creationId xmlns:p14="http://schemas.microsoft.com/office/powerpoint/2010/main" val="262358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School/Parent Compact</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5632311"/>
          </a:xfrm>
          <a:prstGeom prst="rect">
            <a:avLst/>
          </a:prstGeom>
          <a:noFill/>
        </p:spPr>
        <p:txBody>
          <a:bodyPr wrap="square">
            <a:spAutoFit/>
          </a:bodyPr>
          <a:lstStyle/>
          <a:p>
            <a:pPr marL="114300" indent="0" rtl="0">
              <a:spcBef>
                <a:spcPts val="1200"/>
              </a:spcBef>
              <a:spcAft>
                <a:spcPts val="0"/>
              </a:spcAft>
              <a:buNone/>
            </a:pPr>
            <a:r>
              <a:rPr lang="en-US" sz="3600" b="1" i="0" u="none" strike="noStrike" dirty="0">
                <a:solidFill>
                  <a:schemeClr val="accent4">
                    <a:lumMod val="75000"/>
                  </a:schemeClr>
                </a:solidFill>
                <a:effectLst/>
                <a:latin typeface="Times New Roman" panose="02020603050405020304" pitchFamily="18" charset="0"/>
              </a:rPr>
              <a:t> School/Parent Compact</a:t>
            </a:r>
          </a:p>
          <a:p>
            <a:r>
              <a:rPr lang="en-US" altLang="en-US" sz="3600" dirty="0">
                <a:solidFill>
                  <a:schemeClr val="accent4">
                    <a:lumMod val="75000"/>
                  </a:schemeClr>
                </a:solidFill>
                <a:ea typeface="ＭＳ Ｐゴシック" panose="020B0600070205080204" pitchFamily="34" charset="-128"/>
              </a:rPr>
              <a:t>The compact is a commitment from the school, the parent, and the student to share in the responsibility for improved academic achievement</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n-US" altLang="en-US" sz="3600" dirty="0">
                <a:solidFill>
                  <a:schemeClr val="accent4">
                    <a:lumMod val="75000"/>
                  </a:schemeClr>
                </a:solidFill>
                <a:ea typeface="ＭＳ Ｐゴシック" panose="020B0600070205080204" pitchFamily="34" charset="-128"/>
              </a:rPr>
              <a:t>You, as Title I Parents, have the right to be involved in the development of the School-Parent Compact.</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n-US" altLang="en-US" sz="3600" dirty="0">
                <a:solidFill>
                  <a:schemeClr val="accent4">
                    <a:lumMod val="75000"/>
                  </a:schemeClr>
                </a:solidFill>
                <a:ea typeface="ＭＳ Ｐゴシック" panose="020B0600070205080204" pitchFamily="34" charset="-128"/>
              </a:rPr>
              <a:t>After all signatures have been gathered, the compacts will be located in my office. </a:t>
            </a:r>
          </a:p>
        </p:txBody>
      </p:sp>
    </p:spTree>
    <p:extLst>
      <p:ext uri="{BB962C8B-B14F-4D97-AF65-F5344CB8AC3E}">
        <p14:creationId xmlns:p14="http://schemas.microsoft.com/office/powerpoint/2010/main" val="3790154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Student Code of Conduct</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2730020" y="1458595"/>
            <a:ext cx="14840479" cy="6986528"/>
          </a:xfrm>
          <a:prstGeom prst="rect">
            <a:avLst/>
          </a:prstGeom>
          <a:noFill/>
        </p:spPr>
        <p:txBody>
          <a:bodyPr wrap="square">
            <a:spAutoFit/>
          </a:bodyPr>
          <a:lstStyle/>
          <a:p>
            <a:pPr marL="0" lvl="0" indent="0" algn="ctr" rtl="0">
              <a:spcBef>
                <a:spcPts val="0"/>
              </a:spcBef>
              <a:spcAft>
                <a:spcPts val="0"/>
              </a:spcAft>
              <a:buNone/>
            </a:pPr>
            <a:r>
              <a:rPr lang="en-US" sz="2800" b="1" i="0" u="none" strike="noStrike" dirty="0">
                <a:solidFill>
                  <a:schemeClr val="accent4">
                    <a:lumMod val="75000"/>
                  </a:schemeClr>
                </a:solidFill>
                <a:effectLst/>
                <a:latin typeface="Times New Roman" panose="02020603050405020304" pitchFamily="18" charset="0"/>
              </a:rPr>
              <a:t> </a:t>
            </a:r>
            <a:r>
              <a:rPr lang="en-US" sz="2800" b="1" dirty="0">
                <a:solidFill>
                  <a:schemeClr val="accent4">
                    <a:lumMod val="75000"/>
                  </a:schemeClr>
                </a:solidFill>
                <a:latin typeface="Cambria"/>
                <a:ea typeface="Cambria"/>
                <a:cs typeface="Cambria"/>
                <a:sym typeface="Cambria"/>
              </a:rPr>
              <a:t>Examples of Unacceptable Behaviors</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Physical touching of another person with or without the intent to cause injury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Fighting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Bullying (include cyberbullying)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Posing a physical threat to oneself or others (banging head, making a threat)</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Possession of a weapon, drugs or alcohol</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Coming to school or any school activity under the influence of alcohol, drugs, or other foreign substance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Refusal to stay within the teacher’s site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Verbal harassment of a teacher (cursing, name calling, or mocking)</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Use of profanity </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Tantrum at a volume that inhibits the flow of the class</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Destruction of property</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Theft</a:t>
            </a:r>
          </a:p>
          <a:p>
            <a:pPr marL="457200" lvl="0" indent="-317500" algn="l" rtl="0">
              <a:spcBef>
                <a:spcPts val="0"/>
              </a:spcBef>
              <a:spcAft>
                <a:spcPts val="0"/>
              </a:spcAft>
              <a:buClr>
                <a:schemeClr val="dk1"/>
              </a:buClr>
              <a:buSzPts val="1400"/>
              <a:buFont typeface="Cambria"/>
              <a:buChar char="●"/>
            </a:pPr>
            <a:r>
              <a:rPr lang="en-US" sz="2800" dirty="0">
                <a:solidFill>
                  <a:schemeClr val="accent4">
                    <a:lumMod val="75000"/>
                  </a:schemeClr>
                </a:solidFill>
                <a:latin typeface="Cambria"/>
                <a:ea typeface="Cambria"/>
                <a:cs typeface="Cambria"/>
                <a:sym typeface="Cambria"/>
              </a:rPr>
              <a:t>Sexual touching, language, gestures, or actions with cause injury, fear, and/or emotional harm to another person, with or without the use of force. </a:t>
            </a:r>
          </a:p>
        </p:txBody>
      </p:sp>
    </p:spTree>
    <p:extLst>
      <p:ext uri="{BB962C8B-B14F-4D97-AF65-F5344CB8AC3E}">
        <p14:creationId xmlns:p14="http://schemas.microsoft.com/office/powerpoint/2010/main" val="363888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School Uniform</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2384" y="1592536"/>
            <a:ext cx="14840479" cy="6312690"/>
          </a:xfrm>
          <a:prstGeom prst="rect">
            <a:avLst/>
          </a:prstGeom>
          <a:noFill/>
        </p:spPr>
        <p:txBody>
          <a:bodyPr wrap="square">
            <a:spAutoFit/>
          </a:bodyPr>
          <a:lstStyle/>
          <a:p>
            <a:pPr marL="0" lvl="0" indent="0" algn="l" rtl="0">
              <a:lnSpc>
                <a:spcPct val="107916"/>
              </a:lnSpc>
              <a:spcBef>
                <a:spcPts val="0"/>
              </a:spcBef>
              <a:spcAft>
                <a:spcPts val="0"/>
              </a:spcAft>
              <a:buNone/>
            </a:pPr>
            <a:r>
              <a:rPr lang="en-US" sz="3600" b="1" dirty="0">
                <a:solidFill>
                  <a:schemeClr val="accent4">
                    <a:lumMod val="75000"/>
                  </a:schemeClr>
                </a:solidFill>
                <a:latin typeface="Cambria"/>
                <a:ea typeface="Cambria"/>
                <a:cs typeface="Cambria"/>
                <a:sym typeface="Cambria"/>
              </a:rPr>
              <a:t>Dress Code</a:t>
            </a:r>
          </a:p>
          <a:p>
            <a:pPr marL="0" lvl="0" indent="0" algn="l" rtl="0">
              <a:spcBef>
                <a:spcPts val="800"/>
              </a:spcBef>
              <a:spcAft>
                <a:spcPts val="0"/>
              </a:spcAft>
              <a:buNone/>
            </a:pPr>
            <a:r>
              <a:rPr lang="en-US" sz="3600" dirty="0">
                <a:solidFill>
                  <a:schemeClr val="accent4">
                    <a:lumMod val="75000"/>
                  </a:schemeClr>
                </a:solidFill>
                <a:latin typeface="Cambria"/>
                <a:ea typeface="Cambria"/>
                <a:cs typeface="Cambria"/>
                <a:sym typeface="Cambria"/>
              </a:rPr>
              <a:t>Uniforms are mandatory for each child. The uniform is dark blue, black, or khaki bottoms and a yellow or purple polo shirt with or without the </a:t>
            </a:r>
            <a:r>
              <a:rPr lang="en-US" sz="3600" dirty="0" err="1">
                <a:solidFill>
                  <a:schemeClr val="accent4">
                    <a:lumMod val="75000"/>
                  </a:schemeClr>
                </a:solidFill>
                <a:latin typeface="Cambria"/>
                <a:ea typeface="Cambria"/>
                <a:cs typeface="Cambria"/>
                <a:sym typeface="Cambria"/>
              </a:rPr>
              <a:t>SoP</a:t>
            </a:r>
            <a:r>
              <a:rPr lang="en-US" sz="3600" dirty="0">
                <a:solidFill>
                  <a:schemeClr val="accent4">
                    <a:lumMod val="75000"/>
                  </a:schemeClr>
                </a:solidFill>
                <a:latin typeface="Cambria"/>
                <a:ea typeface="Cambria"/>
                <a:cs typeface="Cambria"/>
                <a:sym typeface="Cambria"/>
              </a:rPr>
              <a:t>  logo. Polo shirts are required Monday-Thursday.  School t-shirts are allowed on </a:t>
            </a:r>
            <a:r>
              <a:rPr lang="en-US" sz="3600" b="1" dirty="0">
                <a:solidFill>
                  <a:schemeClr val="accent4">
                    <a:lumMod val="75000"/>
                  </a:schemeClr>
                </a:solidFill>
                <a:latin typeface="Cambria"/>
                <a:ea typeface="Cambria"/>
                <a:cs typeface="Cambria"/>
                <a:sym typeface="Cambria"/>
              </a:rPr>
              <a:t>Friday ONLY</a:t>
            </a:r>
            <a:r>
              <a:rPr lang="en-US" sz="3600" dirty="0">
                <a:solidFill>
                  <a:schemeClr val="accent4">
                    <a:lumMod val="75000"/>
                  </a:schemeClr>
                </a:solidFill>
                <a:latin typeface="Cambria"/>
                <a:ea typeface="Cambria"/>
                <a:cs typeface="Cambria"/>
                <a:sym typeface="Cambria"/>
              </a:rPr>
              <a:t>.  All shirts must be tucked in. Denim wear is not acceptable. Earrings and sagging pants are not acceptable. Walking shorts are permitted (these are straight shorts that come to the knee). </a:t>
            </a:r>
          </a:p>
          <a:p>
            <a:pPr marL="457200" lvl="0" indent="-330200" algn="l" rtl="0">
              <a:spcBef>
                <a:spcPts val="80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sandals</a:t>
            </a:r>
          </a:p>
          <a:p>
            <a:pPr marL="457200" lvl="0" indent="-330200" algn="l" rtl="0">
              <a:spcBef>
                <a:spcPts val="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earrings </a:t>
            </a:r>
          </a:p>
          <a:p>
            <a:pPr marL="457200" lvl="0" indent="-330200" algn="l" rtl="0">
              <a:spcBef>
                <a:spcPts val="0"/>
              </a:spcBef>
              <a:spcAft>
                <a:spcPts val="0"/>
              </a:spcAft>
              <a:buClr>
                <a:schemeClr val="dk1"/>
              </a:buClr>
              <a:buSzPts val="1600"/>
              <a:buFont typeface="Cambria"/>
              <a:buChar char="•"/>
            </a:pPr>
            <a:r>
              <a:rPr lang="en-US" sz="3600" b="1" dirty="0">
                <a:solidFill>
                  <a:schemeClr val="accent4">
                    <a:lumMod val="75000"/>
                  </a:schemeClr>
                </a:solidFill>
                <a:latin typeface="Cambria"/>
                <a:ea typeface="Cambria"/>
                <a:cs typeface="Cambria"/>
                <a:sym typeface="Cambria"/>
              </a:rPr>
              <a:t>No shorts 6 inches above the knee</a:t>
            </a:r>
          </a:p>
          <a:p>
            <a:pPr marL="0" lvl="0" indent="0" algn="ctr" rtl="0">
              <a:spcBef>
                <a:spcPts val="0"/>
              </a:spcBef>
              <a:spcAft>
                <a:spcPts val="0"/>
              </a:spcAft>
              <a:buNone/>
            </a:pPr>
            <a:endParaRPr lang="en-US" sz="2800" dirty="0">
              <a:solidFill>
                <a:schemeClr val="accent4">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285382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Student Expectations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624430" y="1780851"/>
            <a:ext cx="14840479" cy="4524315"/>
          </a:xfrm>
          <a:prstGeom prst="rect">
            <a:avLst/>
          </a:prstGeom>
          <a:noFill/>
        </p:spPr>
        <p:txBody>
          <a:bodyPr wrap="square">
            <a:spAutoFit/>
          </a:bodyPr>
          <a:lstStyle/>
          <a:p>
            <a:pPr marL="285750" indent="-285750">
              <a:buFont typeface="Arial" panose="020B0604020202020204" pitchFamily="34" charset="0"/>
              <a:buChar char="•"/>
            </a:pPr>
            <a:r>
              <a:rPr lang="en-US" altLang="en-US" sz="3600" dirty="0">
                <a:solidFill>
                  <a:schemeClr val="accent4">
                    <a:lumMod val="75000"/>
                  </a:schemeClr>
                </a:solidFill>
              </a:rPr>
              <a:t>Be on Time &amp; Have Supplies for Class </a:t>
            </a:r>
          </a:p>
          <a:p>
            <a:pPr marL="285750" indent="-285750">
              <a:buFont typeface="Arial" panose="020B0604020202020204" pitchFamily="34" charset="0"/>
              <a:buChar char="•"/>
            </a:pPr>
            <a:r>
              <a:rPr lang="en-US" altLang="en-US" sz="3600" dirty="0">
                <a:solidFill>
                  <a:schemeClr val="accent4">
                    <a:lumMod val="75000"/>
                  </a:schemeClr>
                </a:solidFill>
              </a:rPr>
              <a:t>Follow Rules, Procedures, Dress Code</a:t>
            </a:r>
          </a:p>
          <a:p>
            <a:pPr marL="285750" indent="-285750">
              <a:buFont typeface="Arial" panose="020B0604020202020204" pitchFamily="34" charset="0"/>
              <a:buChar char="•"/>
            </a:pPr>
            <a:r>
              <a:rPr lang="en-US" altLang="en-US" sz="3600" dirty="0">
                <a:solidFill>
                  <a:schemeClr val="accent4">
                    <a:lumMod val="75000"/>
                  </a:schemeClr>
                </a:solidFill>
              </a:rPr>
              <a:t>Complete Assignments</a:t>
            </a:r>
          </a:p>
          <a:p>
            <a:pPr marL="285750" indent="-285750">
              <a:buFont typeface="Arial" panose="020B0604020202020204" pitchFamily="34" charset="0"/>
              <a:buChar char="•"/>
            </a:pPr>
            <a:r>
              <a:rPr lang="en-US" altLang="en-US" sz="3600" dirty="0">
                <a:solidFill>
                  <a:schemeClr val="accent4">
                    <a:lumMod val="75000"/>
                  </a:schemeClr>
                </a:solidFill>
              </a:rPr>
              <a:t>Return Wednesday Folder by Thursday</a:t>
            </a:r>
          </a:p>
          <a:p>
            <a:pPr marL="285750" indent="-285750">
              <a:buFont typeface="Arial" panose="020B0604020202020204" pitchFamily="34" charset="0"/>
              <a:buChar char="•"/>
            </a:pPr>
            <a:r>
              <a:rPr lang="en-US" altLang="en-US" sz="3600" dirty="0">
                <a:solidFill>
                  <a:schemeClr val="accent4">
                    <a:lumMod val="75000"/>
                  </a:schemeClr>
                </a:solidFill>
              </a:rPr>
              <a:t>Maintain Homework Binder</a:t>
            </a:r>
          </a:p>
          <a:p>
            <a:pPr marL="285750" indent="-285750">
              <a:buFont typeface="Arial" panose="020B0604020202020204" pitchFamily="34" charset="0"/>
              <a:buChar char="•"/>
            </a:pPr>
            <a:r>
              <a:rPr lang="en-US" altLang="en-US" sz="3600" dirty="0">
                <a:solidFill>
                  <a:schemeClr val="accent4">
                    <a:lumMod val="75000"/>
                  </a:schemeClr>
                </a:solidFill>
              </a:rPr>
              <a:t>Make-Up Work Done in Timely Manner</a:t>
            </a:r>
          </a:p>
          <a:p>
            <a:pPr marL="285750" indent="-285750">
              <a:buFont typeface="Arial" panose="020B0604020202020204" pitchFamily="34" charset="0"/>
              <a:buChar char="•"/>
            </a:pPr>
            <a:r>
              <a:rPr lang="en-US" altLang="en-US" sz="3600" dirty="0">
                <a:solidFill>
                  <a:schemeClr val="accent4">
                    <a:lumMod val="75000"/>
                  </a:schemeClr>
                </a:solidFill>
              </a:rPr>
              <a:t>Give Notes/Money to Teacher</a:t>
            </a:r>
          </a:p>
          <a:p>
            <a:pPr marL="0" indent="0">
              <a:buFont typeface="Arial" panose="020B0604020202020204" pitchFamily="34" charset="0"/>
              <a:buNone/>
            </a:pPr>
            <a:r>
              <a:rPr lang="en-US" altLang="en-US" sz="3600" b="1" dirty="0">
                <a:solidFill>
                  <a:schemeClr val="accent4">
                    <a:lumMod val="75000"/>
                  </a:schemeClr>
                </a:solidFill>
              </a:rPr>
              <a:t>(List anything you expect students to do)</a:t>
            </a:r>
          </a:p>
        </p:txBody>
      </p:sp>
    </p:spTree>
    <p:extLst>
      <p:ext uri="{BB962C8B-B14F-4D97-AF65-F5344CB8AC3E}">
        <p14:creationId xmlns:p14="http://schemas.microsoft.com/office/powerpoint/2010/main" val="412853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n-US" sz="8000" dirty="0">
                <a:solidFill>
                  <a:srgbClr val="6D2374"/>
                </a:solidFill>
                <a:latin typeface="Black Mango"/>
                <a:ea typeface="Black Mango"/>
                <a:cs typeface="Black Mango"/>
                <a:sym typeface="Black Mango"/>
              </a:rPr>
              <a:t>Questions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pic>
        <p:nvPicPr>
          <p:cNvPr id="23" name="Picture 22" descr="A group of colorful circles with question marks&#10;&#10;Description automatically generated">
            <a:extLst>
              <a:ext uri="{FF2B5EF4-FFF2-40B4-BE49-F238E27FC236}">
                <a16:creationId xmlns:a16="http://schemas.microsoft.com/office/drawing/2014/main" id="{56800ADD-3139-E6AC-043F-0C4BA1D6E7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9310" y="2096907"/>
            <a:ext cx="10835178" cy="6438939"/>
          </a:xfrm>
          <a:prstGeom prst="rect">
            <a:avLst/>
          </a:prstGeom>
        </p:spPr>
      </p:pic>
    </p:spTree>
    <p:extLst>
      <p:ext uri="{BB962C8B-B14F-4D97-AF65-F5344CB8AC3E}">
        <p14:creationId xmlns:p14="http://schemas.microsoft.com/office/powerpoint/2010/main" val="244652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n-US" sz="230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17" name="Google Shape;77;p14">
            <a:extLst>
              <a:ext uri="{FF2B5EF4-FFF2-40B4-BE49-F238E27FC236}">
                <a16:creationId xmlns:a16="http://schemas.microsoft.com/office/drawing/2014/main" id="{11DE22CA-6344-0E65-3670-DA0585C1A981}"/>
              </a:ext>
            </a:extLst>
          </p:cNvPr>
          <p:cNvPicPr preferRelativeResize="0"/>
          <p:nvPr/>
        </p:nvPicPr>
        <p:blipFill>
          <a:blip r:embed="rId4">
            <a:alphaModFix/>
          </a:blip>
          <a:stretch>
            <a:fillRect/>
          </a:stretch>
        </p:blipFill>
        <p:spPr>
          <a:xfrm>
            <a:off x="5108683" y="1680950"/>
            <a:ext cx="9871029" cy="7429422"/>
          </a:xfrm>
          <a:prstGeom prst="rect">
            <a:avLst/>
          </a:prstGeom>
          <a:noFill/>
          <a:ln>
            <a:noFill/>
          </a:ln>
        </p:spPr>
      </p:pic>
    </p:spTree>
    <p:extLst>
      <p:ext uri="{BB962C8B-B14F-4D97-AF65-F5344CB8AC3E}">
        <p14:creationId xmlns:p14="http://schemas.microsoft.com/office/powerpoint/2010/main" val="155113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6" name="TextBox 16"/>
          <p:cNvSpPr txBox="1"/>
          <p:nvPr/>
        </p:nvSpPr>
        <p:spPr>
          <a:xfrm>
            <a:off x="3352800" y="9783817"/>
            <a:ext cx="13241612" cy="353060"/>
          </a:xfrm>
          <a:prstGeom prst="rect">
            <a:avLst/>
          </a:prstGeom>
        </p:spPr>
        <p:txBody>
          <a:bodyPr lIns="0" tIns="0" rIns="0" bIns="0" rtlCol="0" anchor="t">
            <a:spAutoFit/>
          </a:bodyPr>
          <a:lstStyle/>
          <a:p>
            <a:pPr algn="ctr">
              <a:lnSpc>
                <a:spcPts val="2530"/>
              </a:lnSpc>
            </a:pPr>
            <a:r>
              <a:rPr lang="en-US" sz="23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p:txBody>
      </p:sp>
      <p:sp>
        <p:nvSpPr>
          <p:cNvPr id="17" name="TextBox 17"/>
          <p:cNvSpPr txBox="1"/>
          <p:nvPr/>
        </p:nvSpPr>
        <p:spPr>
          <a:xfrm>
            <a:off x="-18222" y="309133"/>
            <a:ext cx="11266797" cy="1370112"/>
          </a:xfrm>
          <a:prstGeom prst="rect">
            <a:avLst/>
          </a:prstGeom>
        </p:spPr>
        <p:txBody>
          <a:bodyPr lIns="0" tIns="0" rIns="0" bIns="0" rtlCol="0" anchor="t">
            <a:spAutoFit/>
          </a:bodyPr>
          <a:lstStyle/>
          <a:p>
            <a:pPr algn="ctr">
              <a:lnSpc>
                <a:spcPts val="10596"/>
              </a:lnSpc>
            </a:pPr>
            <a:r>
              <a:rPr lang="en-US" sz="9632" dirty="0">
                <a:solidFill>
                  <a:srgbClr val="6D2374"/>
                </a:solidFill>
                <a:latin typeface="Black Mango"/>
                <a:ea typeface="Black Mango"/>
                <a:cs typeface="Black Mango"/>
                <a:sym typeface="Black Mango"/>
              </a:rPr>
              <a:t>Agenda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255739" y="1484738"/>
            <a:ext cx="14653443" cy="8463855"/>
          </a:xfrm>
          <a:prstGeom prst="rect">
            <a:avLst/>
          </a:prstGeom>
          <a:noFill/>
        </p:spPr>
        <p:txBody>
          <a:bodyPr wrap="square" rtlCol="0">
            <a:spAutoFit/>
          </a:bodyPr>
          <a:lstStyle/>
          <a:p>
            <a:r>
              <a:rPr lang="en-US" sz="3200" dirty="0">
                <a:solidFill>
                  <a:schemeClr val="accent4">
                    <a:lumMod val="75000"/>
                  </a:schemeClr>
                </a:solidFill>
              </a:rPr>
              <a:t>•Notice of Title I School Status &amp; What is Title I?</a:t>
            </a:r>
          </a:p>
          <a:p>
            <a:r>
              <a:rPr lang="en-US" sz="3200" dirty="0">
                <a:solidFill>
                  <a:schemeClr val="accent4">
                    <a:lumMod val="75000"/>
                  </a:schemeClr>
                </a:solidFill>
              </a:rPr>
              <a:t>•Perea School Family Engagement Plan and Policies (including MSCS Parent and Family Engagement Policy and Plan)</a:t>
            </a:r>
          </a:p>
          <a:p>
            <a:r>
              <a:rPr lang="en-US" sz="3200" dirty="0">
                <a:solidFill>
                  <a:schemeClr val="accent4">
                    <a:lumMod val="75000"/>
                  </a:schemeClr>
                </a:solidFill>
              </a:rPr>
              <a:t>•Reporting Pupil Progress</a:t>
            </a:r>
          </a:p>
          <a:p>
            <a:r>
              <a:rPr lang="en-US" sz="3200" dirty="0">
                <a:solidFill>
                  <a:schemeClr val="accent4">
                    <a:lumMod val="75000"/>
                  </a:schemeClr>
                </a:solidFill>
              </a:rPr>
              <a:t>•School’s Curriculum</a:t>
            </a:r>
          </a:p>
          <a:p>
            <a:r>
              <a:rPr lang="en-US" sz="3200" dirty="0">
                <a:solidFill>
                  <a:schemeClr val="accent4">
                    <a:lumMod val="75000"/>
                  </a:schemeClr>
                </a:solidFill>
              </a:rPr>
              <a:t>•Parent Teacher Conferences</a:t>
            </a:r>
          </a:p>
          <a:p>
            <a:r>
              <a:rPr lang="en-US" sz="3200" dirty="0">
                <a:solidFill>
                  <a:schemeClr val="accent4">
                    <a:lumMod val="75000"/>
                  </a:schemeClr>
                </a:solidFill>
              </a:rPr>
              <a:t>•Academic Assessment</a:t>
            </a:r>
          </a:p>
          <a:p>
            <a:r>
              <a:rPr lang="en-US" sz="3200" dirty="0">
                <a:solidFill>
                  <a:schemeClr val="accent4">
                    <a:lumMod val="75000"/>
                  </a:schemeClr>
                </a:solidFill>
              </a:rPr>
              <a:t>•Parent Trainings-Opportunities for additional Parent Meetings</a:t>
            </a:r>
          </a:p>
          <a:p>
            <a:r>
              <a:rPr lang="en-US" sz="3200" dirty="0">
                <a:solidFill>
                  <a:schemeClr val="accent4">
                    <a:lumMod val="75000"/>
                  </a:schemeClr>
                </a:solidFill>
              </a:rPr>
              <a:t>•School Progress/District Status/School Status (Standalone School)</a:t>
            </a:r>
          </a:p>
          <a:p>
            <a:r>
              <a:rPr lang="en-US" sz="3200" dirty="0">
                <a:solidFill>
                  <a:schemeClr val="accent4">
                    <a:lumMod val="75000"/>
                  </a:schemeClr>
                </a:solidFill>
              </a:rPr>
              <a:t>•School Improvement Plan (SIP)</a:t>
            </a:r>
          </a:p>
          <a:p>
            <a:r>
              <a:rPr lang="en-US" sz="3200" dirty="0">
                <a:solidFill>
                  <a:schemeClr val="accent4">
                    <a:lumMod val="75000"/>
                  </a:schemeClr>
                </a:solidFill>
              </a:rPr>
              <a:t>•Parent and Family Engagement Involvement </a:t>
            </a:r>
          </a:p>
          <a:p>
            <a:r>
              <a:rPr lang="en-US" sz="3200" dirty="0">
                <a:solidFill>
                  <a:schemeClr val="accent4">
                    <a:lumMod val="75000"/>
                  </a:schemeClr>
                </a:solidFill>
              </a:rPr>
              <a:t>•Teacher Qualifications</a:t>
            </a:r>
          </a:p>
          <a:p>
            <a:r>
              <a:rPr lang="en-US" sz="3200" dirty="0">
                <a:solidFill>
                  <a:schemeClr val="accent4">
                    <a:lumMod val="75000"/>
                  </a:schemeClr>
                </a:solidFill>
              </a:rPr>
              <a:t>•Parents’ Rights to Know</a:t>
            </a:r>
          </a:p>
          <a:p>
            <a:r>
              <a:rPr lang="en-US" sz="3200" dirty="0">
                <a:solidFill>
                  <a:schemeClr val="accent4">
                    <a:lumMod val="75000"/>
                  </a:schemeClr>
                </a:solidFill>
              </a:rPr>
              <a:t>•School/Parent Compact</a:t>
            </a:r>
          </a:p>
          <a:p>
            <a:r>
              <a:rPr lang="en-US" sz="3200" dirty="0">
                <a:solidFill>
                  <a:schemeClr val="accent4">
                    <a:lumMod val="75000"/>
                  </a:schemeClr>
                </a:solidFill>
              </a:rPr>
              <a:t>•Code of Conduct </a:t>
            </a:r>
          </a:p>
          <a:p>
            <a:r>
              <a:rPr lang="en-US" sz="3200" dirty="0">
                <a:solidFill>
                  <a:schemeClr val="accent4">
                    <a:lumMod val="75000"/>
                  </a:schemeClr>
                </a:solidFill>
              </a:rPr>
              <a:t>•Parent Interest Survey</a:t>
            </a:r>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3" name="AutoShape 3"/>
          <p:cNvSpPr/>
          <p:nvPr/>
        </p:nvSpPr>
        <p:spPr>
          <a:xfrm>
            <a:off x="616649" y="1394486"/>
            <a:ext cx="17572291"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AutoShape 4"/>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2057400" y="79132"/>
            <a:ext cx="15815745" cy="1327286"/>
          </a:xfrm>
          <a:prstGeom prst="rect">
            <a:avLst/>
          </a:prstGeom>
        </p:spPr>
        <p:txBody>
          <a:bodyPr wrap="square" lIns="0" tIns="0" rIns="0" bIns="0" rtlCol="0" anchor="t">
            <a:spAutoFit/>
          </a:bodyPr>
          <a:lstStyle/>
          <a:p>
            <a:pPr algn="ctr">
              <a:lnSpc>
                <a:spcPts val="10596"/>
              </a:lnSpc>
            </a:pPr>
            <a:r>
              <a:rPr lang="en-US" sz="7200" dirty="0">
                <a:solidFill>
                  <a:srgbClr val="6D2374"/>
                </a:solidFill>
                <a:latin typeface="Black Mango"/>
                <a:ea typeface="Black Mango"/>
                <a:cs typeface="Black Mango"/>
                <a:sym typeface="Black Mango"/>
              </a:rPr>
              <a:t>Notice of Title I School Status</a:t>
            </a:r>
          </a:p>
        </p:txBody>
      </p:sp>
      <p:sp>
        <p:nvSpPr>
          <p:cNvPr id="6" name="AutoShape 6"/>
          <p:cNvSpPr/>
          <p:nvPr/>
        </p:nvSpPr>
        <p:spPr>
          <a:xfrm>
            <a:off x="-15540605"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72551" y="-2632"/>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177984"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1" name="AutoShape 11"/>
          <p:cNvSpPr/>
          <p:nvPr/>
        </p:nvSpPr>
        <p:spPr>
          <a:xfrm>
            <a:off x="172146"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177984"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3" name="AutoShape 13"/>
          <p:cNvSpPr/>
          <p:nvPr/>
        </p:nvSpPr>
        <p:spPr>
          <a:xfrm>
            <a:off x="172146"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538756"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5" name="AutoShape 15"/>
          <p:cNvSpPr/>
          <p:nvPr/>
        </p:nvSpPr>
        <p:spPr>
          <a:xfrm>
            <a:off x="172146"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327590"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7" name="AutoShape 17"/>
          <p:cNvSpPr/>
          <p:nvPr/>
        </p:nvSpPr>
        <p:spPr>
          <a:xfrm>
            <a:off x="172146"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212940"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19" name="Freeform 19"/>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CE82D84E-CDBB-2945-81DC-40F2C0E7B2BC}"/>
              </a:ext>
            </a:extLst>
          </p:cNvPr>
          <p:cNvSpPr txBox="1"/>
          <p:nvPr/>
        </p:nvSpPr>
        <p:spPr>
          <a:xfrm>
            <a:off x="4419600" y="9523356"/>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9A67E6A1-522B-A029-D1F4-95313A6EAF68}"/>
              </a:ext>
            </a:extLst>
          </p:cNvPr>
          <p:cNvSpPr txBox="1"/>
          <p:nvPr/>
        </p:nvSpPr>
        <p:spPr>
          <a:xfrm>
            <a:off x="3267663" y="1611587"/>
            <a:ext cx="14565188" cy="6555641"/>
          </a:xfrm>
          <a:prstGeom prst="rect">
            <a:avLst/>
          </a:prstGeom>
          <a:noFill/>
        </p:spPr>
        <p:txBody>
          <a:bodyPr wrap="square">
            <a:spAutoFit/>
          </a:bodyPr>
          <a:lstStyle/>
          <a:p>
            <a:pPr algn="ctr">
              <a:defRPr/>
            </a:pPr>
            <a:r>
              <a:rPr lang="en-US" sz="4000" b="1" dirty="0">
                <a:solidFill>
                  <a:schemeClr val="accent4">
                    <a:lumMod val="75000"/>
                  </a:schemeClr>
                </a:solidFill>
              </a:rPr>
              <a:t>Perea is a Title I school that receives federal funding.</a:t>
            </a:r>
            <a:endParaRPr lang="en-US" sz="4000" dirty="0">
              <a:solidFill>
                <a:schemeClr val="accent4">
                  <a:lumMod val="75000"/>
                </a:schemeClr>
              </a:solidFill>
            </a:endParaRPr>
          </a:p>
          <a:p>
            <a:pPr algn="ctr">
              <a:defRPr/>
            </a:pPr>
            <a:r>
              <a:rPr lang="en-US" sz="3200" dirty="0">
                <a:solidFill>
                  <a:schemeClr val="accent4">
                    <a:lumMod val="75000"/>
                  </a:schemeClr>
                </a:solidFill>
              </a:rPr>
              <a:t>Being a Title I school means receiving federal funding (Title I dollars) to </a:t>
            </a:r>
            <a:r>
              <a:rPr lang="en-US" sz="3200" b="1" u="sng" dirty="0">
                <a:solidFill>
                  <a:schemeClr val="accent4">
                    <a:lumMod val="75000"/>
                  </a:schemeClr>
                </a:solidFill>
              </a:rPr>
              <a:t>supplement</a:t>
            </a:r>
            <a:r>
              <a:rPr lang="en-US" sz="3200" dirty="0">
                <a:solidFill>
                  <a:schemeClr val="accent4">
                    <a:lumMod val="75000"/>
                  </a:schemeClr>
                </a:solidFill>
              </a:rPr>
              <a:t> the school’s existing programs. These dollars are used for…</a:t>
            </a:r>
          </a:p>
          <a:p>
            <a:pPr marL="5715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Identifying students experiencing academic difficulties and providing timely assistance to help these student’s meet the State’s challenging content standards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Purchasing supplemental staff/programs/materials/supplies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Conducting parental involvement meetings/training/activities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n-US" sz="3200" dirty="0">
                <a:solidFill>
                  <a:schemeClr val="accent4">
                    <a:lumMod val="75000"/>
                  </a:schemeClr>
                </a:solidFill>
              </a:rPr>
              <a:t>Recruiting/Hiring/Retaining Highly Qualified Teachers</a:t>
            </a:r>
            <a:br>
              <a:rPr lang="en-US" sz="3200" dirty="0">
                <a:solidFill>
                  <a:schemeClr val="accent4">
                    <a:lumMod val="75000"/>
                  </a:schemeClr>
                </a:solidFill>
              </a:rPr>
            </a:br>
            <a:endParaRPr lang="en-US" sz="3200" b="1"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6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192061" y="1394486"/>
            <a:ext cx="13968200" cy="8402300"/>
          </a:xfrm>
          <a:prstGeom prst="rect">
            <a:avLst/>
          </a:prstGeom>
          <a:noFill/>
        </p:spPr>
        <p:txBody>
          <a:bodyPr wrap="square">
            <a:spAutoFit/>
          </a:bodyPr>
          <a:lstStyle/>
          <a:p>
            <a:pPr rtl="0">
              <a:spcBef>
                <a:spcPts val="0"/>
              </a:spcBef>
              <a:spcAft>
                <a:spcPts val="0"/>
              </a:spcAft>
            </a:pPr>
            <a:r>
              <a:rPr lang="en-US" sz="3600" b="0" dirty="0" err="1">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Perea</a:t>
            </a:r>
            <a:r>
              <a:rPr lang="en-US" sz="3600" b="0" dirty="0">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 has established a plan the expectation for parental and family involvement. Our goal is to prepare parents and families to be knowledgeable of the skills and information needed to help their children to be successful in school, to establish the expectation for parental and family involvement, to build a partnership to help children achieve the State’s high standards and share the responsibility for improved student academic achievement. This plan has been jointly developed and agreed upon by </a:t>
            </a:r>
            <a:r>
              <a:rPr lang="en-US" sz="3600" b="0" dirty="0" err="1">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Perea</a:t>
            </a:r>
            <a:r>
              <a:rPr lang="en-US" sz="3600" b="0" dirty="0">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 Elementary School parents, students, and school staff. </a:t>
            </a:r>
            <a:br>
              <a:rPr lang="en-US" sz="4400" b="0" dirty="0">
                <a:solidFill>
                  <a:schemeClr val="accent4">
                    <a:lumMod val="75000"/>
                  </a:schemeClr>
                </a:solidFill>
                <a:effectLst/>
              </a:rPr>
            </a:br>
            <a:r>
              <a:rPr lang="en-US" sz="3600" b="0" i="0" u="none" strike="noStrike" dirty="0">
                <a:solidFill>
                  <a:schemeClr val="accent4">
                    <a:lumMod val="75000"/>
                  </a:schemeClr>
                </a:solidFill>
                <a:effectLst/>
                <a:latin typeface="Times New Roman" panose="02020603050405020304" pitchFamily="18" charset="0"/>
              </a:rPr>
              <a:t>Parents’ involvement is vital to the success of our students. </a:t>
            </a:r>
          </a:p>
          <a:p>
            <a:pPr rtl="0">
              <a:spcBef>
                <a:spcPts val="0"/>
              </a:spcBef>
              <a:spcAft>
                <a:spcPts val="0"/>
              </a:spcAft>
            </a:pPr>
            <a:endParaRPr lang="en-US" sz="3600" dirty="0">
              <a:solidFill>
                <a:schemeClr val="accent4">
                  <a:lumMod val="75000"/>
                </a:schemeClr>
              </a:solidFill>
              <a:latin typeface="Times New Roman" panose="02020603050405020304" pitchFamily="18" charset="0"/>
            </a:endParaRPr>
          </a:p>
          <a:p>
            <a:pPr rtl="0">
              <a:spcBef>
                <a:spcPts val="0"/>
              </a:spcBef>
              <a:spcAft>
                <a:spcPts val="0"/>
              </a:spcAft>
            </a:pPr>
            <a:r>
              <a:rPr lang="en-US" sz="3600" b="0" i="0" u="none" strike="noStrike" dirty="0">
                <a:solidFill>
                  <a:schemeClr val="accent4">
                    <a:lumMod val="75000"/>
                  </a:schemeClr>
                </a:solidFill>
                <a:effectLst/>
                <a:latin typeface="Times New Roman" panose="02020603050405020304" pitchFamily="18" charset="0"/>
              </a:rPr>
              <a:t>The Schools of </a:t>
            </a:r>
            <a:r>
              <a:rPr lang="en-US" sz="3600" b="0" i="0" u="none" strike="noStrike" dirty="0" err="1">
                <a:solidFill>
                  <a:schemeClr val="accent4">
                    <a:lumMod val="75000"/>
                  </a:schemeClr>
                </a:solidFill>
                <a:effectLst/>
                <a:latin typeface="Times New Roman" panose="02020603050405020304" pitchFamily="18" charset="0"/>
              </a:rPr>
              <a:t>Perea</a:t>
            </a:r>
            <a:r>
              <a:rPr lang="en-US" sz="3600" b="0" i="0" u="none" strike="noStrike" dirty="0">
                <a:solidFill>
                  <a:schemeClr val="accent4">
                    <a:lumMod val="75000"/>
                  </a:schemeClr>
                </a:solidFill>
                <a:effectLst/>
                <a:latin typeface="Times New Roman" panose="02020603050405020304" pitchFamily="18" charset="0"/>
              </a:rPr>
              <a:t> has created a family engagement plan that reflects practices that enhance parent engagement and community involvement. </a:t>
            </a:r>
            <a:r>
              <a:rPr lang="en-US" sz="3600" b="1" i="0" u="none" strike="noStrike" dirty="0">
                <a:solidFill>
                  <a:schemeClr val="accent4">
                    <a:lumMod val="75000"/>
                  </a:schemeClr>
                </a:solidFill>
                <a:effectLst/>
                <a:latin typeface="Times New Roman" panose="02020603050405020304" pitchFamily="18" charset="0"/>
              </a:rPr>
              <a:t>MSCS also has a Family Engagement Plan and Policy which can be found on the scsk12.org website. </a:t>
            </a:r>
            <a:endParaRPr lang="en-US" sz="4400" b="1" dirty="0">
              <a:solidFill>
                <a:schemeClr val="accent4">
                  <a:lumMod val="75000"/>
                </a:schemeClr>
              </a:solidFill>
              <a:effectLst/>
            </a:endParaRPr>
          </a:p>
          <a:p>
            <a:pPr marL="114300" indent="0">
              <a:buNone/>
              <a:defRPr/>
            </a:pPr>
            <a:endParaRPr lang="en-US" sz="3600" dirty="0">
              <a:solidFill>
                <a:schemeClr val="accent4">
                  <a:lumMod val="75000"/>
                </a:schemeClr>
              </a:solidFill>
            </a:endParaRPr>
          </a:p>
        </p:txBody>
      </p:sp>
    </p:spTree>
    <p:extLst>
      <p:ext uri="{BB962C8B-B14F-4D97-AF65-F5344CB8AC3E}">
        <p14:creationId xmlns:p14="http://schemas.microsoft.com/office/powerpoint/2010/main" val="257559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6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4B93F7CB-1BC3-8241-77D2-49D0D2F3D956}"/>
              </a:ext>
            </a:extLst>
          </p:cNvPr>
          <p:cNvSpPr txBox="1"/>
          <p:nvPr/>
        </p:nvSpPr>
        <p:spPr>
          <a:xfrm>
            <a:off x="3287225" y="1962885"/>
            <a:ext cx="12522574" cy="4801314"/>
          </a:xfrm>
          <a:prstGeom prst="rect">
            <a:avLst/>
          </a:prstGeom>
          <a:noFill/>
        </p:spPr>
        <p:txBody>
          <a:bodyPr wrap="square">
            <a:spAutoFit/>
          </a:bodyPr>
          <a:lstStyle/>
          <a:p>
            <a:pPr marL="571500" indent="-457200" rtl="0">
              <a:spcBef>
                <a:spcPts val="0"/>
              </a:spcBef>
              <a:spcAft>
                <a:spcPts val="0"/>
              </a:spcAft>
              <a:buFont typeface="Arial" panose="020B0604020202020204" pitchFamily="34" charset="0"/>
              <a:buChar char="•"/>
            </a:pPr>
            <a:r>
              <a:rPr lang="en-US" sz="3200" b="0" dirty="0">
                <a:solidFill>
                  <a:schemeClr val="accent4">
                    <a:lumMod val="75000"/>
                  </a:schemeClr>
                </a:solidFill>
                <a:effectLst/>
              </a:rPr>
              <a:t>This plan has been jointly developed and agreed upon by </a:t>
            </a:r>
            <a:r>
              <a:rPr lang="en-US" sz="3200" b="0" dirty="0" err="1">
                <a:solidFill>
                  <a:schemeClr val="accent4">
                    <a:lumMod val="75000"/>
                  </a:schemeClr>
                </a:solidFill>
                <a:effectLst/>
              </a:rPr>
              <a:t>Perea</a:t>
            </a:r>
            <a:r>
              <a:rPr lang="en-US" sz="3200" b="0" dirty="0">
                <a:solidFill>
                  <a:schemeClr val="accent4">
                    <a:lumMod val="75000"/>
                  </a:schemeClr>
                </a:solidFill>
                <a:effectLst/>
              </a:rPr>
              <a:t> Elementary School parents, students, and school staff. </a:t>
            </a:r>
          </a:p>
          <a:p>
            <a:pPr marL="571500" indent="-457200" rtl="0">
              <a:spcBef>
                <a:spcPts val="0"/>
              </a:spcBef>
              <a:spcAft>
                <a:spcPts val="0"/>
              </a:spcAft>
              <a:buFont typeface="Arial" panose="020B0604020202020204" pitchFamily="34" charset="0"/>
              <a:buChar char="•"/>
            </a:pPr>
            <a:r>
              <a:rPr lang="en-US" sz="3200" b="0" dirty="0">
                <a:solidFill>
                  <a:schemeClr val="accent4">
                    <a:lumMod val="75000"/>
                  </a:schemeClr>
                </a:solidFill>
                <a:effectLst/>
              </a:rPr>
              <a:t>This plan details activities to carry out </a:t>
            </a:r>
            <a:r>
              <a:rPr lang="en-US" sz="3200" b="0" dirty="0" err="1">
                <a:solidFill>
                  <a:schemeClr val="accent4">
                    <a:lumMod val="75000"/>
                  </a:schemeClr>
                </a:solidFill>
                <a:effectLst/>
              </a:rPr>
              <a:t>Perea</a:t>
            </a:r>
            <a:r>
              <a:rPr lang="en-US" sz="3200" b="0" dirty="0">
                <a:solidFill>
                  <a:schemeClr val="accent4">
                    <a:lumMod val="75000"/>
                  </a:schemeClr>
                </a:solidFill>
                <a:effectLst/>
              </a:rPr>
              <a:t> Elementary’s Family Engagement Plan in accordance with Memphis-Shelby County Schools’ Family Engagement Policy #7009.</a:t>
            </a:r>
          </a:p>
          <a:p>
            <a:pPr marL="571500" indent="-457200" rtl="0">
              <a:spcBef>
                <a:spcPts val="0"/>
              </a:spcBef>
              <a:spcAft>
                <a:spcPts val="0"/>
              </a:spcAft>
              <a:buFont typeface="Arial" panose="020B0604020202020204" pitchFamily="34" charset="0"/>
              <a:buChar char="•"/>
            </a:pPr>
            <a:endParaRPr lang="en-US" sz="3200" b="0" dirty="0">
              <a:solidFill>
                <a:schemeClr val="accent4">
                  <a:lumMod val="75000"/>
                </a:schemeClr>
              </a:solidFill>
              <a:effectLst/>
            </a:endParaRPr>
          </a:p>
          <a:p>
            <a:pPr marL="114300" indent="0" rtl="0">
              <a:spcBef>
                <a:spcPts val="0"/>
              </a:spcBef>
              <a:spcAft>
                <a:spcPts val="0"/>
              </a:spcAft>
              <a:buNone/>
            </a:pPr>
            <a:r>
              <a:rPr lang="en-US" sz="2400" b="1" i="1" dirty="0">
                <a:solidFill>
                  <a:schemeClr val="accent4">
                    <a:lumMod val="75000"/>
                  </a:schemeClr>
                </a:solidFill>
                <a:effectLst/>
              </a:rPr>
              <a:t> A copy of this plan will be distributed to all parents in the school and community partners and posted on the school’s website in an understandable and uniform format, and to the extent practicable, provide it in a language that parents can understand. This plan is currently being implemented.</a:t>
            </a:r>
            <a:br>
              <a:rPr lang="en-US" b="0" dirty="0">
                <a:solidFill>
                  <a:schemeClr val="tx1"/>
                </a:solidFill>
                <a:effectLst/>
              </a:rPr>
            </a:br>
            <a:endParaRPr lang="en-US" dirty="0">
              <a:solidFill>
                <a:schemeClr val="tx1"/>
              </a:solidFill>
            </a:endParaRPr>
          </a:p>
        </p:txBody>
      </p:sp>
    </p:spTree>
    <p:extLst>
      <p:ext uri="{BB962C8B-B14F-4D97-AF65-F5344CB8AC3E}">
        <p14:creationId xmlns:p14="http://schemas.microsoft.com/office/powerpoint/2010/main" val="422925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6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507AA68F-973C-2DFD-E9D5-5466C5F2AF94}"/>
              </a:ext>
            </a:extLst>
          </p:cNvPr>
          <p:cNvSpPr txBox="1"/>
          <p:nvPr/>
        </p:nvSpPr>
        <p:spPr>
          <a:xfrm>
            <a:off x="3046279" y="1538676"/>
            <a:ext cx="14907534" cy="7402026"/>
          </a:xfrm>
          <a:prstGeom prst="rect">
            <a:avLst/>
          </a:prstGeom>
          <a:noFill/>
        </p:spPr>
        <p:txBody>
          <a:bodyPr wrap="square">
            <a:spAutoFit/>
          </a:bodyPr>
          <a:lstStyle/>
          <a:p>
            <a:pPr marL="114300" indent="0" rtl="0">
              <a:spcBef>
                <a:spcPts val="0"/>
              </a:spcBef>
              <a:spcAft>
                <a:spcPts val="0"/>
              </a:spcAft>
              <a:buNone/>
            </a:pPr>
            <a:r>
              <a:rPr lang="en-US" sz="2800" b="1" i="0" u="none" strike="noStrike" dirty="0" err="1">
                <a:solidFill>
                  <a:schemeClr val="accent4">
                    <a:lumMod val="75000"/>
                  </a:schemeClr>
                </a:solidFill>
                <a:effectLst/>
                <a:latin typeface="Times New Roman" panose="02020603050405020304" pitchFamily="18" charset="0"/>
              </a:rPr>
              <a:t>Perea</a:t>
            </a:r>
            <a:r>
              <a:rPr lang="en-US" sz="2800" b="1" i="0" u="none" strike="noStrike" dirty="0">
                <a:solidFill>
                  <a:schemeClr val="accent4">
                    <a:lumMod val="75000"/>
                  </a:schemeClr>
                </a:solidFill>
                <a:effectLst/>
                <a:latin typeface="Times New Roman" panose="02020603050405020304" pitchFamily="18" charset="0"/>
              </a:rPr>
              <a:t> Elementary School pledges to eliminate barriers to parental and family involvement in the following ways:</a:t>
            </a:r>
          </a:p>
          <a:p>
            <a:pPr marL="114300" indent="0" rtl="0">
              <a:spcBef>
                <a:spcPts val="0"/>
              </a:spcBef>
              <a:spcAft>
                <a:spcPts val="0"/>
              </a:spcAft>
              <a:buNone/>
            </a:pPr>
            <a:endParaRPr lang="en-US"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1. Consistently acknowledge and greet parents and families in a friendly and welcoming manner, by all staff, when visiting the school.</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2. Provide a flexible number of meetings at various times that allow all parents and families to participate.</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3. Clarify terms using simple and direct language in a language that parents and families can understand.</a:t>
            </a:r>
          </a:p>
          <a:p>
            <a:pPr marL="114300" indent="0" rtl="0">
              <a:spcBef>
                <a:spcPts val="0"/>
              </a:spcBef>
              <a:spcAft>
                <a:spcPts val="0"/>
              </a:spcAft>
              <a:buNone/>
            </a:pPr>
            <a:endParaRPr lang="en-US" sz="11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4. Have written materials printed in English and Spanish.</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5. Provide interpreter services when necessary.</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6. Parents and families will be encouraged to express ideas, concerns, and suggestions and to receive a timely response.</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7. Continue to have daily dialogue throughout the school to ensure success for all students (Staff and Support Staff).</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n-US" sz="2400" b="1" i="0" u="none" strike="noStrike" dirty="0">
                <a:solidFill>
                  <a:schemeClr val="accent4">
                    <a:lumMod val="75000"/>
                  </a:schemeClr>
                </a:solidFill>
                <a:effectLst/>
                <a:latin typeface="Times New Roman" panose="02020603050405020304" pitchFamily="18" charset="0"/>
              </a:rPr>
              <a:t>8. Parents and families are provided an opportunity to communicate concerns/problems with the principal by submitting suggestions, concerns, comments, and problems on the school-wide program in the Parents’ Box located in the office and/or school website</a:t>
            </a:r>
          </a:p>
        </p:txBody>
      </p:sp>
    </p:spTree>
    <p:extLst>
      <p:ext uri="{BB962C8B-B14F-4D97-AF65-F5344CB8AC3E}">
        <p14:creationId xmlns:p14="http://schemas.microsoft.com/office/powerpoint/2010/main" val="61515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n-US" sz="6000" dirty="0">
                <a:solidFill>
                  <a:srgbClr val="6D2374"/>
                </a:solidFill>
                <a:latin typeface="Black Mango"/>
                <a:ea typeface="Black Mango"/>
                <a:cs typeface="Black Mango"/>
                <a:sym typeface="Black Mango"/>
              </a:rPr>
              <a:t>Parent &amp; Family Engagement Plan</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n-US" sz="1800">
                <a:solidFill>
                  <a:srgbClr val="FFFFFF"/>
                </a:solidFill>
                <a:latin typeface="Black Mango"/>
                <a:ea typeface="Black Mango"/>
                <a:cs typeface="Black Mango"/>
                <a:sym typeface="Black Mango"/>
              </a:rPr>
              <a:t>Thesis Defense</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Excellence</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Community</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Safety</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Empathy</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n-US" sz="3523">
                <a:solidFill>
                  <a:srgbClr val="FFFFFF"/>
                </a:solidFill>
                <a:latin typeface="Black Mango"/>
                <a:ea typeface="Black Mango"/>
                <a:cs typeface="Black Mango"/>
                <a:sym typeface="Black Mango"/>
              </a:rPr>
              <a:t>Innovation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n-US" sz="1800" dirty="0">
                <a:solidFill>
                  <a:srgbClr val="414042"/>
                </a:solidFill>
                <a:latin typeface="Canva Sans 1 Italics"/>
                <a:ea typeface="Canva Sans 1 Italics"/>
                <a:cs typeface="Canva Sans 1 Italics"/>
                <a:sym typeface="Canva Sans 1 Italics"/>
              </a:rPr>
              <a:t>Preparing students academically, socially, and emotionally for success today and tomorrow.</a:t>
            </a:r>
          </a:p>
          <a:p>
            <a:endParaRPr lang="en-US" dirty="0"/>
          </a:p>
        </p:txBody>
      </p:sp>
      <p:sp>
        <p:nvSpPr>
          <p:cNvPr id="23" name="TextBox 22">
            <a:extLst>
              <a:ext uri="{FF2B5EF4-FFF2-40B4-BE49-F238E27FC236}">
                <a16:creationId xmlns:a16="http://schemas.microsoft.com/office/drawing/2014/main" id="{51FD0113-545A-B6EB-5AC9-FBAC386ECA6C}"/>
              </a:ext>
            </a:extLst>
          </p:cNvPr>
          <p:cNvSpPr txBox="1"/>
          <p:nvPr/>
        </p:nvSpPr>
        <p:spPr>
          <a:xfrm>
            <a:off x="2957752" y="1384244"/>
            <a:ext cx="15254259" cy="7509748"/>
          </a:xfrm>
          <a:prstGeom prst="rect">
            <a:avLst/>
          </a:prstGeom>
          <a:noFill/>
        </p:spPr>
        <p:txBody>
          <a:bodyPr wrap="square">
            <a:spAutoFit/>
          </a:bodyPr>
          <a:lstStyle/>
          <a:p>
            <a:pPr marL="114300" indent="0" rtl="0">
              <a:spcBef>
                <a:spcPts val="1200"/>
              </a:spcBef>
              <a:spcAft>
                <a:spcPts val="0"/>
              </a:spcAft>
              <a:buNone/>
            </a:pPr>
            <a:r>
              <a:rPr lang="en-US" sz="2600" b="1" i="0" u="none" strike="noStrike" dirty="0" err="1">
                <a:solidFill>
                  <a:schemeClr val="accent4">
                    <a:lumMod val="75000"/>
                  </a:schemeClr>
                </a:solidFill>
                <a:effectLst/>
                <a:latin typeface="Times New Roman" panose="02020603050405020304" pitchFamily="18" charset="0"/>
              </a:rPr>
              <a:t>Perea</a:t>
            </a:r>
            <a:r>
              <a:rPr lang="en-US" sz="2600" b="1" i="0" u="none" strike="noStrike" dirty="0">
                <a:solidFill>
                  <a:schemeClr val="accent4">
                    <a:lumMod val="75000"/>
                  </a:schemeClr>
                </a:solidFill>
                <a:effectLst/>
                <a:latin typeface="Times New Roman" panose="02020603050405020304" pitchFamily="18" charset="0"/>
              </a:rPr>
              <a:t> Elementary will encourage parents and families to become meaningfully involved and promote the capacity for strong parental and family involvement in the following ways:</a:t>
            </a:r>
          </a:p>
          <a:p>
            <a:pPr marL="114300" indent="0" rtl="0">
              <a:spcBef>
                <a:spcPts val="1200"/>
              </a:spcBef>
              <a:spcAft>
                <a:spcPts val="0"/>
              </a:spcAft>
              <a:buNone/>
            </a:pPr>
            <a:r>
              <a:rPr lang="en-US" sz="2600" i="0" u="none" strike="noStrike" dirty="0">
                <a:solidFill>
                  <a:schemeClr val="accent4">
                    <a:lumMod val="75000"/>
                  </a:schemeClr>
                </a:solidFill>
                <a:effectLst/>
                <a:latin typeface="Times New Roman" panose="02020603050405020304" pitchFamily="18" charset="0"/>
              </a:rPr>
              <a:t>1. Opportunities for regular meetings for suggestions, decision-making, and responses will be held by encouraging parents and families to participate in the PTO, volunteer, attend Pastries for Parents, and Parent-Teacher Conferences. Parents and families will always be invited to Parent training sessions and other parental involvement activities.</a:t>
            </a:r>
          </a:p>
          <a:p>
            <a:pPr marL="114300" indent="0" rtl="0">
              <a:spcBef>
                <a:spcPts val="1200"/>
              </a:spcBef>
              <a:spcAft>
                <a:spcPts val="0"/>
              </a:spcAft>
              <a:buNone/>
            </a:pPr>
            <a:r>
              <a:rPr lang="en-US" sz="2600" i="0" u="none" strike="noStrike" dirty="0">
                <a:solidFill>
                  <a:schemeClr val="accent4">
                    <a:lumMod val="75000"/>
                  </a:schemeClr>
                </a:solidFill>
                <a:effectLst/>
                <a:latin typeface="Times New Roman" panose="02020603050405020304" pitchFamily="18" charset="0"/>
              </a:rPr>
              <a:t>2. The school will send home notices encouraging parents and families to attend and participate in conferences, workshops, and instructional activities to educate them on understanding topics such as: state academic content standards, state and local academic assessments, how to monitor a child’s progress, and working with educators to improve student achievement.</a:t>
            </a:r>
          </a:p>
          <a:p>
            <a:pPr marL="114300" indent="0" rtl="0">
              <a:spcBef>
                <a:spcPts val="1200"/>
              </a:spcBef>
              <a:spcAft>
                <a:spcPts val="0"/>
              </a:spcAft>
              <a:buNone/>
            </a:pPr>
            <a:r>
              <a:rPr lang="en-US" sz="2600" i="0" u="none" strike="noStrike" dirty="0">
                <a:solidFill>
                  <a:schemeClr val="accent4">
                    <a:lumMod val="75000"/>
                  </a:schemeClr>
                </a:solidFill>
                <a:effectLst/>
                <a:latin typeface="Times New Roman" panose="02020603050405020304" pitchFamily="18" charset="0"/>
              </a:rPr>
              <a:t>3. Conduct regular, flexible parent meetings, and parent requested meetings to keep parents and families informed of current events and issues, timely progress reports, and conduct parent/teacher conferences to discuss the child’s progress.</a:t>
            </a:r>
          </a:p>
          <a:p>
            <a:pPr marL="114300" indent="0" rtl="0">
              <a:spcBef>
                <a:spcPts val="1200"/>
              </a:spcBef>
              <a:spcAft>
                <a:spcPts val="0"/>
              </a:spcAft>
              <a:buNone/>
            </a:pPr>
            <a:r>
              <a:rPr lang="en-US" sz="2600" i="0" u="none" strike="noStrike" dirty="0">
                <a:solidFill>
                  <a:schemeClr val="accent4">
                    <a:lumMod val="75000"/>
                  </a:schemeClr>
                </a:solidFill>
                <a:effectLst/>
                <a:latin typeface="Times New Roman" panose="02020603050405020304" pitchFamily="18" charset="0"/>
              </a:rPr>
              <a:t>4. Parents and families will be invited to an Annual Meeting. The Annual Meeting will be held at flexible times and all parents and families will be invited. During this annual meeting, parents and families will be informed of their rights to be involved in their child’s education, informed of Title I policies and requirements, informed of parents right to know, and will be informed of </a:t>
            </a:r>
            <a:r>
              <a:rPr lang="en-US" sz="2600" i="0" u="none" strike="noStrike" dirty="0" err="1">
                <a:solidFill>
                  <a:schemeClr val="accent4">
                    <a:lumMod val="75000"/>
                  </a:schemeClr>
                </a:solidFill>
                <a:effectLst/>
                <a:latin typeface="Times New Roman" panose="02020603050405020304" pitchFamily="18" charset="0"/>
              </a:rPr>
              <a:t>Perea</a:t>
            </a:r>
            <a:r>
              <a:rPr lang="en-US" sz="2600" i="0" u="none" strike="noStrike" dirty="0">
                <a:solidFill>
                  <a:schemeClr val="accent4">
                    <a:lumMod val="75000"/>
                  </a:schemeClr>
                </a:solidFill>
                <a:effectLst/>
                <a:latin typeface="Times New Roman" panose="02020603050405020304" pitchFamily="18" charset="0"/>
              </a:rPr>
              <a:t> Elementary’s participation in the Title I program.</a:t>
            </a:r>
          </a:p>
        </p:txBody>
      </p:sp>
    </p:spTree>
    <p:extLst>
      <p:ext uri="{BB962C8B-B14F-4D97-AF65-F5344CB8AC3E}">
        <p14:creationId xmlns:p14="http://schemas.microsoft.com/office/powerpoint/2010/main" val="154217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18093</TotalTime>
  <Words>2908</Words>
  <Application>Microsoft Office PowerPoint</Application>
  <PresentationFormat>Custom</PresentationFormat>
  <Paragraphs>447</Paragraphs>
  <Slides>29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Wingdings 2</vt:lpstr>
      <vt:lpstr>Aptos</vt:lpstr>
      <vt:lpstr>Times</vt:lpstr>
      <vt:lpstr>Times New Roman</vt:lpstr>
      <vt:lpstr>Arial</vt:lpstr>
      <vt:lpstr>ＭＳ Ｐゴシック</vt:lpstr>
      <vt:lpstr>Cambria</vt:lpstr>
      <vt:lpstr>Canva Sans 1 Italics</vt:lpstr>
      <vt:lpstr>Black Mango</vt:lpstr>
      <vt:lpstr>Calibri</vt:lpstr>
      <vt:lpstr>Poppins Bold</vt:lpstr>
      <vt:lpstr>Black Mango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Brown Aesthetic Clean Thesis Defense Presentation</dc:title>
  <dc:creator>Deitra Burks</dc:creator>
  <cp:lastModifiedBy>Deitra Burks</cp:lastModifiedBy>
  <cp:revision>20</cp:revision>
  <cp:lastPrinted>2025-08-27T17:02:25Z</cp:lastPrinted>
  <dcterms:created xsi:type="dcterms:W3CDTF">2006-08-16T00:00:00Z</dcterms:created>
  <dcterms:modified xsi:type="dcterms:W3CDTF">2025-08-28T18:52:27Z</dcterms:modified>
  <dc:identifier>DAGJ6mIxJ14</dc:identifier>
</cp:coreProperties>
</file>