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7" r:id="rId2"/>
    <p:sldId id="338" r:id="rId3"/>
    <p:sldId id="268" r:id="rId4"/>
    <p:sldId id="339" r:id="rId5"/>
    <p:sldId id="262" r:id="rId6"/>
    <p:sldId id="269" r:id="rId7"/>
    <p:sldId id="340" r:id="rId8"/>
    <p:sldId id="341" r:id="rId9"/>
    <p:sldId id="351" r:id="rId10"/>
    <p:sldId id="352" r:id="rId11"/>
    <p:sldId id="353" r:id="rId12"/>
    <p:sldId id="275" r:id="rId13"/>
    <p:sldId id="342" r:id="rId14"/>
    <p:sldId id="276" r:id="rId15"/>
    <p:sldId id="315" r:id="rId16"/>
    <p:sldId id="312" r:id="rId17"/>
    <p:sldId id="343" r:id="rId18"/>
    <p:sldId id="344" r:id="rId19"/>
    <p:sldId id="313" r:id="rId20"/>
    <p:sldId id="316" r:id="rId21"/>
    <p:sldId id="317" r:id="rId22"/>
    <p:sldId id="318" r:id="rId23"/>
    <p:sldId id="319" r:id="rId24"/>
    <p:sldId id="346" r:id="rId25"/>
    <p:sldId id="345" r:id="rId26"/>
    <p:sldId id="348" r:id="rId27"/>
    <p:sldId id="347" r:id="rId28"/>
    <p:sldId id="349" r:id="rId29"/>
    <p:sldId id="350" r:id="rId30"/>
    <p:sldId id="311" r:id="rId31"/>
  </p:sldIdLst>
  <p:sldSz cx="18288000" cy="10287000"/>
  <p:notesSz cx="6858000" cy="9144000"/>
  <p:embeddedFontLst>
    <p:embeddedFont>
      <p:font typeface="ＭＳ Ｐゴシック" panose="020B0600070205080204" pitchFamily="34" charset="-128"/>
      <p:regular r:id="rId33"/>
    </p:embeddedFont>
    <p:embeddedFont>
      <p:font typeface="Black Mango" panose="02020A03060303060403" pitchFamily="18" charset="77"/>
      <p:regular r:id="rId34"/>
    </p:embeddedFont>
    <p:embeddedFont>
      <p:font typeface="Black Mango Bold" panose="02020A03060303060403" pitchFamily="18" charset="77"/>
      <p:regular r:id="rId35"/>
      <p:bold r:id="rId36"/>
    </p:embeddedFont>
    <p:embeddedFont>
      <p:font typeface="Cambria" panose="02040503050406030204" pitchFamily="18" charset="0"/>
      <p:regular r:id="rId37"/>
      <p:bold r:id="rId38"/>
      <p:italic r:id="rId39"/>
      <p:boldItalic r:id="rId40"/>
    </p:embeddedFont>
    <p:embeddedFont>
      <p:font typeface="Canva Sans 1 Italics" panose="020B0503030501040103" pitchFamily="34" charset="0"/>
      <p:regular r:id="rId41"/>
      <p:italic r:id="rId42"/>
    </p:embeddedFont>
    <p:embeddedFont>
      <p:font typeface="Poppins Bold" pitchFamily="2" charset="77"/>
      <p:regular r:id="rId43"/>
      <p:bold r:id="rId44"/>
    </p:embeddedFont>
    <p:embeddedFont>
      <p:font typeface="Poppins Semi-Bold" pitchFamily="2" charset="77"/>
      <p:regular r:id="rId45"/>
      <p:bold r:id="rId46"/>
    </p:embeddedFont>
    <p:embeddedFont>
      <p:font typeface="Wingdings 2" pitchFamily="2" charset="2"/>
      <p:regular r:id="rId47"/>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590" autoAdjust="0"/>
  </p:normalViewPr>
  <p:slideViewPr>
    <p:cSldViewPr>
      <p:cViewPr varScale="1">
        <p:scale>
          <a:sx n="70" d="100"/>
          <a:sy n="70" d="100"/>
        </p:scale>
        <p:origin x="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1745B-C70F-A445-96D6-10E884D7ED6E}" type="datetimeFigureOut">
              <a:rPr lang="en-US" smtClean="0"/>
              <a:t>9/16/24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9A91E-213D-D045-AF54-15EABFCA00F3}" type="slidenum">
              <a:rPr lang="en-US" smtClean="0"/>
              <a:t>‹#›</a:t>
            </a:fld>
            <a:endParaRPr lang="en-US"/>
          </a:p>
        </p:txBody>
      </p:sp>
    </p:spTree>
    <p:extLst>
      <p:ext uri="{BB962C8B-B14F-4D97-AF65-F5344CB8AC3E}">
        <p14:creationId xmlns:p14="http://schemas.microsoft.com/office/powerpoint/2010/main" val="412656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pxhere.com/de/photo/547577" TargetMode="Externa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www.pngall.com/question-mark-png/download/30074" TargetMode="Externa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pixabay.com/de/illustrations/kindergarten-kind-spiel-farbe-bunt-206883/"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first-grade-curriculum-choices/" TargetMode="Externa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researchparent.com/second-grade-curriculum-choices/"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D2374"/>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519823" y="2399664"/>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US"/>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2659" y="8018056"/>
            <a:ext cx="2094342" cy="207948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7927318" y="131548"/>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B31F"/>
            </a:solidFill>
          </p:spPr>
          <p:txBody>
            <a:bodyPr/>
            <a:lstStyle/>
            <a:p>
              <a:endParaRPr lang="en-US"/>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8721988" y="5761208"/>
            <a:ext cx="9477085" cy="1050577"/>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33" name="Freeform 33"/>
          <p:cNvSpPr/>
          <p:nvPr/>
        </p:nvSpPr>
        <p:spPr>
          <a:xfrm>
            <a:off x="13958198" y="7740405"/>
            <a:ext cx="3964067" cy="2079483"/>
          </a:xfrm>
          <a:custGeom>
            <a:avLst/>
            <a:gdLst/>
            <a:ahLst/>
            <a:cxnLst/>
            <a:rect l="l" t="t" r="r" b="b"/>
            <a:pathLst>
              <a:path w="3964067" h="2079483">
                <a:moveTo>
                  <a:pt x="0" y="0"/>
                </a:moveTo>
                <a:lnTo>
                  <a:pt x="3964067" y="0"/>
                </a:lnTo>
                <a:lnTo>
                  <a:pt x="3964067" y="2079484"/>
                </a:lnTo>
                <a:lnTo>
                  <a:pt x="0" y="2079484"/>
                </a:lnTo>
                <a:lnTo>
                  <a:pt x="0" y="0"/>
                </a:lnTo>
                <a:close/>
              </a:path>
            </a:pathLst>
          </a:custGeom>
          <a:blipFill>
            <a:blip r:embed="rId11"/>
            <a:stretch>
              <a:fillRect/>
            </a:stretch>
          </a:blipFill>
        </p:spPr>
        <p:txBody>
          <a:bodyPr/>
          <a:lstStyle/>
          <a:p>
            <a:endParaRPr lang="en-US"/>
          </a:p>
        </p:txBody>
      </p:sp>
      <p:sp>
        <p:nvSpPr>
          <p:cNvPr id="34" name="TextBox 34"/>
          <p:cNvSpPr txBox="1"/>
          <p:nvPr/>
        </p:nvSpPr>
        <p:spPr>
          <a:xfrm>
            <a:off x="6952767" y="631095"/>
            <a:ext cx="10950448" cy="5028236"/>
          </a:xfrm>
          <a:prstGeom prst="rect">
            <a:avLst/>
          </a:prstGeom>
        </p:spPr>
        <p:txBody>
          <a:bodyPr wrap="square" lIns="0" tIns="0" rIns="0" bIns="0" rtlCol="0" anchor="t">
            <a:spAutoFit/>
          </a:bodyPr>
          <a:lstStyle/>
          <a:p>
            <a:pPr xmlns:a="http://schemas.openxmlformats.org/drawingml/2006/main" algn="r">
              <a:lnSpc>
                <a:spcPts val="9839"/>
              </a:lnSpc>
            </a:pPr>
            <a:r xmlns:a="http://schemas.openxmlformats.org/drawingml/2006/main">
              <a:rPr lang="es" sz="7200" dirty="0">
                <a:solidFill>
                  <a:srgbClr val="7030A0"/>
                </a:solidFill>
                <a:latin typeface="Poppins Bold"/>
                <a:ea typeface="Poppins Bold"/>
                <a:cs typeface="Poppins Bold"/>
                <a:sym typeface="Poppins Bold"/>
              </a:rPr>
              <a:t>Título I Noche</a:t>
            </a:r>
          </a:p>
          <a:p>
            <a:pPr xmlns:a="http://schemas.openxmlformats.org/drawingml/2006/main" algn="r">
              <a:lnSpc>
                <a:spcPts val="9839"/>
              </a:lnSpc>
            </a:pPr>
            <a:r xmlns:a="http://schemas.openxmlformats.org/drawingml/2006/main">
              <a:rPr lang="es" sz="7200" dirty="0">
                <a:solidFill>
                  <a:srgbClr val="7030A0"/>
                </a:solidFill>
                <a:latin typeface="Poppins Bold"/>
                <a:ea typeface="Poppins Bold"/>
                <a:cs typeface="Poppins Bold"/>
                <a:sym typeface="Poppins Bold"/>
              </a:rPr>
              <a:t>&amp;</a:t>
            </a:r>
          </a:p>
          <a:p>
            <a:pPr xmlns:a="http://schemas.openxmlformats.org/drawingml/2006/main" algn="r">
              <a:lnSpc>
                <a:spcPts val="9839"/>
              </a:lnSpc>
            </a:pPr>
            <a:r xmlns:a="http://schemas.openxmlformats.org/drawingml/2006/main">
              <a:rPr lang="es" sz="7200" dirty="0">
                <a:solidFill>
                  <a:srgbClr val="7030A0"/>
                </a:solidFill>
                <a:latin typeface="Poppins Bold"/>
                <a:ea typeface="Poppins Bold"/>
                <a:cs typeface="Poppins Bold"/>
                <a:sym typeface="Poppins Bold"/>
              </a:rPr>
              <a:t>Noche de conocer al maestro</a:t>
            </a:r>
          </a:p>
        </p:txBody>
      </p:sp>
      <p:sp>
        <p:nvSpPr>
          <p:cNvPr id="35" name="TextBox 35"/>
          <p:cNvSpPr txBox="1"/>
          <p:nvPr/>
        </p:nvSpPr>
        <p:spPr>
          <a:xfrm>
            <a:off x="11033191" y="5559519"/>
            <a:ext cx="5989652" cy="552074"/>
          </a:xfrm>
          <a:prstGeom prst="rect">
            <a:avLst/>
          </a:prstGeom>
        </p:spPr>
        <p:txBody>
          <a:bodyPr lIns="0" tIns="0" rIns="0" bIns="0" rtlCol="0" anchor="t">
            <a:spAutoFit/>
          </a:bodyPr>
          <a:lstStyle/>
          <a:p>
            <a:pPr algn="r">
              <a:lnSpc>
                <a:spcPts val="5147"/>
              </a:lnSpc>
            </a:pPr>
            <a:endParaRPr lang="en-US" sz="1600" dirty="0">
              <a:solidFill>
                <a:srgbClr val="FFFFFF"/>
              </a:solidFill>
              <a:latin typeface="Poppins Semi-Bold"/>
              <a:ea typeface="Poppins Semi-Bold"/>
              <a:cs typeface="Poppins Semi-Bold"/>
              <a:sym typeface="Poppi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6800" dirty="0">
                <a:solidFill>
                  <a:srgbClr val="6D2374"/>
                </a:solidFill>
                <a:latin typeface="Black Mango"/>
                <a:ea typeface="Black Mango"/>
                <a:cs typeface="Black Mango"/>
                <a:sym typeface="Black Mango"/>
              </a:rPr>
              <a:t>Presentación de los docentes de </a:t>
            </a:r>
            <a:r xmlns:a="http://schemas.openxmlformats.org/drawingml/2006/main">
              <a:rPr lang="es" sz="6800" baseline="30000" dirty="0">
                <a:solidFill>
                  <a:srgbClr val="6D2374"/>
                </a:solidFill>
                <a:latin typeface="Black Mango"/>
                <a:ea typeface="Black Mango"/>
                <a:cs typeface="Black Mango"/>
                <a:sym typeface="Black Mango"/>
              </a:rPr>
              <a:t>4to </a:t>
            </a:r>
            <a:r xmlns:a="http://schemas.openxmlformats.org/drawingml/2006/main">
              <a:rPr lang="es" sz="6800" dirty="0">
                <a:solidFill>
                  <a:srgbClr val="6D2374"/>
                </a:solidFill>
                <a:latin typeface="Black Mango"/>
                <a:ea typeface="Black Mango"/>
                <a:cs typeface="Black Mango"/>
                <a:sym typeface="Black Mango"/>
              </a:rPr>
              <a:t>grado</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xmlns:a="http://schemas.openxmlformats.org/drawingml/2006/main">
              <a:rPr lang="es" sz="4800" dirty="0">
                <a:solidFill>
                  <a:schemeClr val="accent4">
                    <a:lumMod val="75000"/>
                  </a:schemeClr>
                </a:solidFill>
              </a:rPr>
              <a:t>El señor G. Sing</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Señora T. Coleman</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C. Semanas</a:t>
            </a:r>
            <a:endParaRPr xmlns:a="http://schemas.openxmlformats.org/drawingml/2006/main"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281822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6800" dirty="0">
                <a:solidFill>
                  <a:srgbClr val="6D2374"/>
                </a:solidFill>
                <a:latin typeface="Black Mango"/>
                <a:ea typeface="Black Mango"/>
                <a:cs typeface="Black Mango"/>
                <a:sym typeface="Black Mango"/>
              </a:rPr>
              <a:t>Presentación de los docentes de </a:t>
            </a:r>
            <a:r xmlns:a="http://schemas.openxmlformats.org/drawingml/2006/main">
              <a:rPr lang="es" sz="6800" baseline="30000" dirty="0">
                <a:solidFill>
                  <a:srgbClr val="6D2374"/>
                </a:solidFill>
                <a:latin typeface="Black Mango"/>
                <a:ea typeface="Black Mango"/>
                <a:cs typeface="Black Mango"/>
                <a:sym typeface="Black Mango"/>
              </a:rPr>
              <a:t>5to </a:t>
            </a:r>
            <a:r xmlns:a="http://schemas.openxmlformats.org/drawingml/2006/main">
              <a:rPr lang="es" sz="6800" dirty="0">
                <a:solidFill>
                  <a:srgbClr val="6D2374"/>
                </a:solidFill>
                <a:latin typeface="Black Mango"/>
                <a:ea typeface="Black Mango"/>
                <a:cs typeface="Black Mango"/>
                <a:sym typeface="Black Mango"/>
              </a:rPr>
              <a:t>grado</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xmlns:a="http://schemas.openxmlformats.org/drawingml/2006/main">
              <a:rPr lang="es" sz="4800" dirty="0">
                <a:solidFill>
                  <a:schemeClr val="accent4">
                    <a:lumMod val="75000"/>
                  </a:schemeClr>
                </a:solidFill>
              </a:rPr>
              <a:t>Señora M. </a:t>
            </a:r>
            <a:r xmlns:a="http://schemas.openxmlformats.org/drawingml/2006/main">
              <a:rPr lang="es" sz="4800" dirty="0" err="1">
                <a:solidFill>
                  <a:schemeClr val="accent4">
                    <a:lumMod val="75000"/>
                  </a:schemeClr>
                </a:solidFill>
              </a:rPr>
              <a:t>Everret</a:t>
            </a:r>
            <a:r xmlns:a="http://schemas.openxmlformats.org/drawingml/2006/main">
              <a:rPr lang="es" sz="4800" dirty="0">
                <a:solidFill>
                  <a:schemeClr val="accent4">
                    <a:lumMod val="75000"/>
                  </a:schemeClr>
                </a:solidFill>
              </a:rPr>
              <a:t> </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El señor T. Hughes</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La señora T. Green</a:t>
            </a:r>
            <a:endParaRPr xmlns:a="http://schemas.openxmlformats.org/drawingml/2006/main"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335131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3" name="AutoShape 3"/>
          <p:cNvSpPr/>
          <p:nvPr/>
        </p:nvSpPr>
        <p:spPr>
          <a:xfrm>
            <a:off x="616649" y="1394486"/>
            <a:ext cx="17572291"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AutoShape 4"/>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2057400" y="79132"/>
            <a:ext cx="11266797" cy="1390061"/>
          </a:xfrm>
          <a:prstGeom prst="rect">
            <a:avLst/>
          </a:prstGeom>
        </p:spPr>
        <p:txBody>
          <a:bodyPr lIns="0" tIns="0" rIns="0" bIns="0" rtlCol="0" anchor="t">
            <a:spAutoFit/>
          </a:bodyPr>
          <a:lstStyle/>
          <a:p>
            <a:pPr xmlns:a="http://schemas.openxmlformats.org/drawingml/2006/main" algn="ctr">
              <a:lnSpc>
                <a:spcPts val="10596"/>
              </a:lnSpc>
            </a:pPr>
            <a:r xmlns:a="http://schemas.openxmlformats.org/drawingml/2006/main">
              <a:rPr lang="es" sz="9632" dirty="0">
                <a:solidFill>
                  <a:srgbClr val="6D2374"/>
                </a:solidFill>
                <a:latin typeface="Black Mango"/>
                <a:ea typeface="Black Mango"/>
                <a:cs typeface="Black Mango"/>
                <a:sym typeface="Black Mango"/>
              </a:rPr>
              <a:t>¿Qué es el Título 1?</a:t>
            </a:r>
          </a:p>
        </p:txBody>
      </p:sp>
      <p:sp>
        <p:nvSpPr>
          <p:cNvPr id="6" name="AutoShape 6"/>
          <p:cNvSpPr/>
          <p:nvPr/>
        </p:nvSpPr>
        <p:spPr>
          <a:xfrm>
            <a:off x="-15540605"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72551" y="-2632"/>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177984"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172146"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177984"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172146"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538756"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172146"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327590"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172146"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212940"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CE82D84E-CDBB-2945-81DC-40F2C0E7B2BC}"/>
              </a:ext>
            </a:extLst>
          </p:cNvPr>
          <p:cNvSpPr txBox="1"/>
          <p:nvPr/>
        </p:nvSpPr>
        <p:spPr>
          <a:xfrm>
            <a:off x="4419600" y="9523356"/>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9A67E6A1-522B-A029-D1F4-95313A6EAF68}"/>
              </a:ext>
            </a:extLst>
          </p:cNvPr>
          <p:cNvSpPr txBox="1"/>
          <p:nvPr/>
        </p:nvSpPr>
        <p:spPr>
          <a:xfrm>
            <a:off x="3178338" y="1802059"/>
            <a:ext cx="11695573" cy="6494085"/>
          </a:xfrm>
          <a:prstGeom prst="rect">
            <a:avLst/>
          </a:prstGeom>
          <a:noFill/>
        </p:spPr>
        <p:txBody>
          <a:bodyPr wrap="square">
            <a:spAutoFit/>
          </a:bodyPr>
          <a:lstStyle/>
          <a:p>
            <a:pPr xmlns:a="http://schemas.openxmlformats.org/drawingml/2006/main" marL="571500" indent="-571500">
              <a:buFont typeface="Arial" panose="020B0604020202020204" pitchFamily="34" charset="0"/>
              <a:buChar char="•"/>
              <a:defRPr/>
            </a:pPr>
            <a:r xmlns:a="http://schemas.openxmlformats.org/drawingml/2006/main">
              <a:rPr lang="es" sz="3200" dirty="0">
                <a:solidFill>
                  <a:schemeClr val="accent4">
                    <a:lumMod val="75000"/>
                  </a:schemeClr>
                </a:solidFill>
              </a:rPr>
              <a:t>Ser una escuela con Título I significa recibir fondos federales (dólares del Título I) para </a:t>
            </a:r>
            <a:r xmlns:a="http://schemas.openxmlformats.org/drawingml/2006/main">
              <a:rPr lang="es" sz="3200" b="1" u="sng" dirty="0">
                <a:solidFill>
                  <a:schemeClr val="accent4">
                    <a:lumMod val="75000"/>
                  </a:schemeClr>
                </a:solidFill>
              </a:rPr>
              <a:t>complementar </a:t>
            </a:r>
            <a:r xmlns:a="http://schemas.openxmlformats.org/drawingml/2006/main">
              <a:rPr lang="es" sz="3200" dirty="0">
                <a:solidFill>
                  <a:schemeClr val="accent4">
                    <a:lumMod val="75000"/>
                  </a:schemeClr>
                </a:solidFill>
              </a:rPr>
              <a:t>los programas existentes de la escuela. Estos dólares se utilizan para...</a:t>
            </a:r>
          </a:p>
          <a:p>
            <a:pPr marL="571500" indent="-571500">
              <a:buFont typeface="Arial" panose="020B0604020202020204" pitchFamily="34" charset="0"/>
              <a:buChar char="•"/>
              <a:defRPr/>
            </a:pPr>
            <a:endParaRPr lang="en-US" sz="3200" dirty="0">
              <a:solidFill>
                <a:schemeClr val="accent4">
                  <a:lumMod val="75000"/>
                </a:schemeClr>
              </a:solidFill>
            </a:endParaRPr>
          </a:p>
          <a:p>
            <a:pPr xmlns:a="http://schemas.openxmlformats.org/drawingml/2006/main" marL="114300" indent="-571500">
              <a:buFont typeface="Arial" panose="020B0604020202020204" pitchFamily="34" charset="0"/>
              <a:buChar char="•"/>
              <a:defRPr/>
            </a:pPr>
            <a:r xmlns:a="http://schemas.openxmlformats.org/drawingml/2006/main">
              <a:rPr lang="es" sz="3200" dirty="0">
                <a:solidFill>
                  <a:schemeClr val="accent4">
                    <a:lumMod val="75000"/>
                  </a:schemeClr>
                </a:solidFill>
              </a:rPr>
              <a:t>Identificar a los estudiantes que experimentan dificultades académicas y brindar asistencia oportuna para ayudarlos a cumplir con los exigentes estándares de contenido del estado.</a:t>
            </a:r>
          </a:p>
          <a:p>
            <a:pPr marL="114300" indent="-571500">
              <a:buFont typeface="Arial" panose="020B0604020202020204" pitchFamily="34" charset="0"/>
              <a:buChar char="•"/>
              <a:defRPr/>
            </a:pPr>
            <a:endParaRPr lang="en-US" sz="3200" dirty="0">
              <a:solidFill>
                <a:schemeClr val="accent4">
                  <a:lumMod val="75000"/>
                </a:schemeClr>
              </a:solidFill>
            </a:endParaRPr>
          </a:p>
          <a:p>
            <a:pPr xmlns:a="http://schemas.openxmlformats.org/drawingml/2006/main" marL="114300" indent="-571500">
              <a:buFont typeface="Arial" panose="020B0604020202020204" pitchFamily="34" charset="0"/>
              <a:buChar char="•"/>
              <a:defRPr/>
            </a:pPr>
            <a:r xmlns:a="http://schemas.openxmlformats.org/drawingml/2006/main">
              <a:rPr lang="es" sz="3200" dirty="0">
                <a:solidFill>
                  <a:schemeClr val="accent4">
                    <a:lumMod val="75000"/>
                  </a:schemeClr>
                </a:solidFill>
              </a:rPr>
              <a:t>Adquisición de personal/programas/materiales/suministros complementarios</a:t>
            </a:r>
          </a:p>
          <a:p>
            <a:pPr marL="114300" indent="-571500">
              <a:buFont typeface="Arial" panose="020B0604020202020204" pitchFamily="34" charset="0"/>
              <a:buChar char="•"/>
              <a:defRPr/>
            </a:pPr>
            <a:endParaRPr lang="en-US" sz="3200" dirty="0">
              <a:solidFill>
                <a:schemeClr val="accent4">
                  <a:lumMod val="75000"/>
                </a:schemeClr>
              </a:solidFill>
            </a:endParaRPr>
          </a:p>
          <a:p>
            <a:pPr xmlns:a="http://schemas.openxmlformats.org/drawingml/2006/main" marL="114300" indent="-571500">
              <a:buFont typeface="Arial" panose="020B0604020202020204" pitchFamily="34" charset="0"/>
              <a:buChar char="•"/>
              <a:defRPr/>
            </a:pPr>
            <a:r xmlns:a="http://schemas.openxmlformats.org/drawingml/2006/main">
              <a:rPr lang="es" sz="3200" dirty="0">
                <a:solidFill>
                  <a:schemeClr val="accent4">
                    <a:lumMod val="75000"/>
                  </a:schemeClr>
                </a:solidFill>
              </a:rPr>
              <a:t>Realización de reuniones/capacitaciones/actividades de participación de los padres</a:t>
            </a:r>
          </a:p>
          <a:p>
            <a:pPr marL="114300" indent="-571500">
              <a:buFont typeface="Arial" panose="020B0604020202020204" pitchFamily="34" charset="0"/>
              <a:buChar char="•"/>
              <a:defRPr/>
            </a:pPr>
            <a:endParaRPr lang="en-US" sz="3200" dirty="0">
              <a:solidFill>
                <a:schemeClr val="accent4">
                  <a:lumMod val="75000"/>
                </a:schemeClr>
              </a:solidFill>
            </a:endParaRPr>
          </a:p>
          <a:p>
            <a:pPr xmlns:a="http://schemas.openxmlformats.org/drawingml/2006/main" marL="114300" indent="-571500">
              <a:buFont typeface="Arial" panose="020B0604020202020204" pitchFamily="34" charset="0"/>
              <a:buChar char="•"/>
              <a:defRPr/>
            </a:pPr>
            <a:r xmlns:a="http://schemas.openxmlformats.org/drawingml/2006/main">
              <a:rPr lang="es" sz="3200" dirty="0">
                <a:solidFill>
                  <a:schemeClr val="accent4">
                    <a:lumMod val="75000"/>
                  </a:schemeClr>
                </a:solidFill>
              </a:rPr>
              <a:t>Reclutamiento/Contratación/Retención de docentes altamente calificados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972246" y="1654260"/>
            <a:ext cx="9134475"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p:cNvSpPr txBox="1"/>
          <p:nvPr/>
        </p:nvSpPr>
        <p:spPr>
          <a:xfrm rot="5400000">
            <a:off x="15836553" y="2563642"/>
            <a:ext cx="3821724"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u="none">
                <a:solidFill>
                  <a:srgbClr val="FFFFFF"/>
                </a:solidFill>
                <a:latin typeface="Black Mango"/>
                <a:ea typeface="Black Mango"/>
                <a:cs typeface="Black Mango"/>
                <a:sym typeface="Black Mango"/>
              </a:rPr>
              <a:t>Arte y Diseño '50 Año 2023</a:t>
            </a:r>
          </a:p>
        </p:txBody>
      </p:sp>
      <p:sp>
        <p:nvSpPr>
          <p:cNvPr id="4" name="TextBox 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5" name="TextBox 5"/>
          <p:cNvSpPr txBox="1"/>
          <p:nvPr/>
        </p:nvSpPr>
        <p:spPr>
          <a:xfrm>
            <a:off x="4909809" y="2100112"/>
            <a:ext cx="4618516" cy="1149356"/>
          </a:xfrm>
          <a:prstGeom prst="rect">
            <a:avLst/>
          </a:prstGeom>
        </p:spPr>
        <p:txBody>
          <a:bodyPr lIns="0" tIns="0" rIns="0" bIns="0" rtlCol="0" anchor="t">
            <a:spAutoFit/>
          </a:bodyPr>
          <a:lstStyle/>
          <a:p>
            <a:pPr xmlns:a="http://schemas.openxmlformats.org/drawingml/2006/main" algn="l">
              <a:lnSpc>
                <a:spcPts val="8800"/>
              </a:lnSpc>
            </a:pPr>
            <a:r xmlns:a="http://schemas.openxmlformats.org/drawingml/2006/main">
              <a:rPr lang="es" sz="8000">
                <a:solidFill>
                  <a:srgbClr val="FFFFFF"/>
                </a:solidFill>
                <a:latin typeface="Black Mango Bold"/>
                <a:ea typeface="Black Mango Bold"/>
                <a:cs typeface="Black Mango Bold"/>
                <a:sym typeface="Black Mango Bold"/>
              </a:rPr>
              <a:t>Resultados</a:t>
            </a:r>
          </a:p>
        </p:txBody>
      </p:sp>
      <p:sp>
        <p:nvSpPr>
          <p:cNvPr id="6" name="TextBox 6"/>
          <p:cNvSpPr txBox="1"/>
          <p:nvPr/>
        </p:nvSpPr>
        <p:spPr>
          <a:xfrm>
            <a:off x="3200400" y="354760"/>
            <a:ext cx="11160109" cy="1202189"/>
          </a:xfrm>
          <a:prstGeom prst="rect">
            <a:avLst/>
          </a:prstGeom>
        </p:spPr>
        <p:txBody>
          <a:bodyPr wrap="square" lIns="0" tIns="0" rIns="0" bIns="0" rtlCol="0" anchor="t">
            <a:spAutoFit/>
          </a:bodyPr>
          <a:lstStyle/>
          <a:p>
            <a:pPr xmlns:a="http://schemas.openxmlformats.org/drawingml/2006/main" algn="l">
              <a:lnSpc>
                <a:spcPts val="9094"/>
              </a:lnSpc>
            </a:pPr>
            <a:r xmlns:a="http://schemas.openxmlformats.org/drawingml/2006/main">
              <a:rPr lang="es" sz="7200" dirty="0">
                <a:solidFill>
                  <a:srgbClr val="6D2374"/>
                </a:solidFill>
                <a:latin typeface="Black Mango"/>
                <a:ea typeface="Black Mango"/>
                <a:cs typeface="Black Mango"/>
                <a:sym typeface="Black Mango"/>
              </a:rPr>
              <a:t>23-24 Resultados de los datos</a:t>
            </a:r>
          </a:p>
        </p:txBody>
      </p:sp>
      <p:sp>
        <p:nvSpPr>
          <p:cNvPr id="7" name="AutoShape 7"/>
          <p:cNvSpPr/>
          <p:nvPr/>
        </p:nvSpPr>
        <p:spPr>
          <a:xfrm flipV="1">
            <a:off x="12151731" y="0"/>
            <a:ext cx="0" cy="9234488"/>
          </a:xfrm>
          <a:prstGeom prst="line">
            <a:avLst/>
          </a:prstGeom>
          <a:ln w="9525" cap="flat">
            <a:solidFill>
              <a:srgbClr val="000000"/>
            </a:solidFill>
            <a:prstDash val="solid"/>
            <a:headEnd type="none" w="sm" len="sm"/>
            <a:tailEnd type="none" w="sm" len="sm"/>
          </a:ln>
        </p:spPr>
        <p:txBody>
          <a:bodyPr/>
          <a:lstStyle/>
          <a:p>
            <a:endParaRPr lang="en-US"/>
          </a:p>
        </p:txBody>
      </p:sp>
      <p:sp>
        <p:nvSpPr>
          <p:cNvPr id="8" name="AutoShape 8"/>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5967" y="23813"/>
            <a:ext cx="2929471" cy="10289632"/>
            <a:chOff x="0" y="0"/>
            <a:chExt cx="771548" cy="2710027"/>
          </a:xfrm>
        </p:grpSpPr>
        <p:sp>
          <p:nvSpPr>
            <p:cNvPr id="10" name="Freeform 10"/>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356502" y="2649587"/>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4" name="AutoShape 14"/>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p:cNvSpPr txBox="1"/>
          <p:nvPr/>
        </p:nvSpPr>
        <p:spPr>
          <a:xfrm>
            <a:off x="356502" y="381093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6" name="AutoShape 16"/>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p:cNvSpPr txBox="1"/>
          <p:nvPr/>
        </p:nvSpPr>
        <p:spPr>
          <a:xfrm>
            <a:off x="717274" y="5131296"/>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AutoShape 18"/>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p:cNvSpPr txBox="1"/>
          <p:nvPr/>
        </p:nvSpPr>
        <p:spPr>
          <a:xfrm>
            <a:off x="506109" y="6341847"/>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20" name="AutoShape 20"/>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p:cNvSpPr txBox="1"/>
          <p:nvPr/>
        </p:nvSpPr>
        <p:spPr>
          <a:xfrm>
            <a:off x="391458" y="7609140"/>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2" name="Freeform 22"/>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3" name="TextBox 22">
            <a:extLst>
              <a:ext uri="{FF2B5EF4-FFF2-40B4-BE49-F238E27FC236}">
                <a16:creationId xmlns:a16="http://schemas.microsoft.com/office/drawing/2014/main" id="{5F5A0D20-23D1-A9AD-DDEB-8129D7E9CA5A}"/>
              </a:ext>
            </a:extLst>
          </p:cNvPr>
          <p:cNvSpPr txBox="1"/>
          <p:nvPr/>
        </p:nvSpPr>
        <p:spPr>
          <a:xfrm>
            <a:off x="2925913" y="1914341"/>
            <a:ext cx="9180808" cy="3046988"/>
          </a:xfrm>
          <a:prstGeom prst="rect">
            <a:avLst/>
          </a:prstGeom>
          <a:noFill/>
        </p:spPr>
        <p:txBody>
          <a:bodyPr wrap="square" rtlCol="0">
            <a:spAutoFit/>
          </a:bodyPr>
          <a:lstStyle/>
          <a:p>
            <a:pPr xmlns:a="http://schemas.openxmlformats.org/drawingml/2006/main" algn="l"/>
            <a:r xmlns:a="http://schemas.openxmlformats.org/drawingml/2006/main">
              <a:rPr lang="es" sz="2400" b="1" i="0" dirty="0">
                <a:solidFill>
                  <a:srgbClr val="7030A0"/>
                </a:solidFill>
                <a:effectLst/>
                <a:latin typeface="Times" pitchFamily="2" charset="0"/>
              </a:rPr>
              <a:t>Objetivos de AMO:</a:t>
            </a:r>
          </a:p>
          <a:p>
            <a:pPr algn="l"/>
            <a:endParaRPr lang="en-US" sz="2400" b="1" dirty="0">
              <a:solidFill>
                <a:srgbClr val="7030A0"/>
              </a:solidFill>
              <a:latin typeface="Times" pitchFamily="2" charset="0"/>
            </a:endParaRPr>
          </a:p>
          <a:p>
            <a:pPr xmlns:a="http://schemas.openxmlformats.org/drawingml/2006/main" algn="l"/>
            <a:r xmlns:a="http://schemas.openxmlformats.org/drawingml/2006/main">
              <a:rPr lang="es" sz="2400" b="1" i="0" dirty="0">
                <a:solidFill>
                  <a:srgbClr val="7030A0"/>
                </a:solidFill>
                <a:effectLst/>
                <a:latin typeface="Times" pitchFamily="2" charset="0"/>
              </a:rPr>
              <a:t>Para el año escolar 2023-2024, el Departamento de Educación de Tennessee asignó a nuestra escuela objetivos anuales medibles (AMO). Los objetivos AMO se establecen en torno al porcentaje esperado de dominio de los estándares del nivel de grado por parte de los estudiantes según los resultados de la evaluación del año anterior. Se nos encargó cumplir los siguientes objetivos para cada área de contenido.</a:t>
            </a:r>
          </a:p>
        </p:txBody>
      </p:sp>
      <p:graphicFrame>
        <p:nvGraphicFramePr>
          <p:cNvPr id="26" name="Table 25">
            <a:extLst>
              <a:ext uri="{FF2B5EF4-FFF2-40B4-BE49-F238E27FC236}">
                <a16:creationId xmlns:a16="http://schemas.microsoft.com/office/drawing/2014/main" id="{AB38B095-8AC3-AFC4-6135-02B1461ADCE4}"/>
              </a:ext>
            </a:extLst>
          </p:cNvPr>
          <p:cNvGraphicFramePr>
            <a:graphicFrameLocks noGrp="1"/>
          </p:cNvGraphicFramePr>
          <p:nvPr/>
        </p:nvGraphicFramePr>
        <p:xfrm>
          <a:off x="2963837" y="6041879"/>
          <a:ext cx="9180804" cy="1869135"/>
        </p:xfrm>
        <a:graphic>
          <a:graphicData uri="http://schemas.openxmlformats.org/drawingml/2006/table">
            <a:tbl>
              <a:tblPr firstRow="1" bandRow="1">
                <a:tableStyleId>{00A15C55-8517-42AA-B614-E9B94910E393}</a:tableStyleId>
              </a:tblPr>
              <a:tblGrid>
                <a:gridCol w="3060268">
                  <a:extLst>
                    <a:ext uri="{9D8B030D-6E8A-4147-A177-3AD203B41FA5}">
                      <a16:colId xmlns:a16="http://schemas.microsoft.com/office/drawing/2014/main" val="2344406901"/>
                    </a:ext>
                  </a:extLst>
                </a:gridCol>
                <a:gridCol w="3060268">
                  <a:extLst>
                    <a:ext uri="{9D8B030D-6E8A-4147-A177-3AD203B41FA5}">
                      <a16:colId xmlns:a16="http://schemas.microsoft.com/office/drawing/2014/main" val="2592226868"/>
                    </a:ext>
                  </a:extLst>
                </a:gridCol>
                <a:gridCol w="3060268">
                  <a:extLst>
                    <a:ext uri="{9D8B030D-6E8A-4147-A177-3AD203B41FA5}">
                      <a16:colId xmlns:a16="http://schemas.microsoft.com/office/drawing/2014/main" val="3608151922"/>
                    </a:ext>
                  </a:extLst>
                </a:gridCol>
              </a:tblGrid>
              <a:tr h="409685">
                <a:tc>
                  <a:txBody>
                    <a:bodyPr/>
                    <a:lstStyle/>
                    <a:p>
                      <a:pPr xmlns:a="http://schemas.openxmlformats.org/drawingml/2006/main" algn="ctr"/>
                      <a:r xmlns:a="http://schemas.openxmlformats.org/drawingml/2006/main">
                        <a:rPr lang="es" dirty="0"/>
                        <a:t>Sujeto</a:t>
                      </a:r>
                    </a:p>
                  </a:txBody>
                  <a:tcPr/>
                </a:tc>
                <a:tc>
                  <a:txBody>
                    <a:bodyPr/>
                    <a:lstStyle/>
                    <a:p>
                      <a:pPr xmlns:a="http://schemas.openxmlformats.org/drawingml/2006/main" algn="ctr"/>
                      <a:r xmlns:a="http://schemas.openxmlformats.org/drawingml/2006/main">
                        <a:rPr lang="es" dirty="0"/>
                        <a:t>Objetivos de AMO</a:t>
                      </a:r>
                    </a:p>
                  </a:txBody>
                  <a:tcPr/>
                </a:tc>
                <a:tc>
                  <a:txBody>
                    <a:bodyPr/>
                    <a:lstStyle/>
                    <a:p>
                      <a:pPr xmlns:a="http://schemas.openxmlformats.org/drawingml/2006/main" algn="ctr"/>
                      <a:r xmlns:a="http://schemas.openxmlformats.org/drawingml/2006/main">
                        <a:rPr lang="es" dirty="0"/>
                        <a:t>Doble objetivo de AMO</a:t>
                      </a:r>
                    </a:p>
                  </a:txBody>
                  <a:tcPr/>
                </a:tc>
                <a:extLst>
                  <a:ext uri="{0D108BD9-81ED-4DB2-BD59-A6C34878D82A}">
                    <a16:rowId xmlns:a16="http://schemas.microsoft.com/office/drawing/2014/main" val="2915111959"/>
                  </a:ext>
                </a:extLst>
              </a:tr>
              <a:tr h="409685">
                <a:tc>
                  <a:txBody>
                    <a:bodyPr/>
                    <a:lstStyle/>
                    <a:p>
                      <a:pPr xmlns:a="http://schemas.openxmlformats.org/drawingml/2006/main" algn="ctr"/>
                      <a:r xmlns:a="http://schemas.openxmlformats.org/drawingml/2006/main">
                        <a:rPr lang="es" dirty="0"/>
                        <a:t>Artes del lenguaje inglés</a:t>
                      </a:r>
                    </a:p>
                    <a:p>
                      <a:pPr algn="ctr"/>
                      <a:endParaRPr lang="en-US" dirty="0"/>
                    </a:p>
                  </a:txBody>
                  <a:tcPr/>
                </a:tc>
                <a:tc>
                  <a:txBody>
                    <a:bodyPr/>
                    <a:lstStyle/>
                    <a:p>
                      <a:pPr xmlns:a="http://schemas.openxmlformats.org/drawingml/2006/main" algn="ctr"/>
                      <a:r xmlns:a="http://schemas.openxmlformats.org/drawingml/2006/main">
                        <a:rPr lang="es" dirty="0"/>
                        <a:t>24,6%</a:t>
                      </a:r>
                    </a:p>
                  </a:txBody>
                  <a:tcPr/>
                </a:tc>
                <a:tc>
                  <a:txBody>
                    <a:bodyPr/>
                    <a:lstStyle/>
                    <a:p>
                      <a:pPr xmlns:a="http://schemas.openxmlformats.org/drawingml/2006/main" algn="ctr"/>
                      <a:r xmlns:a="http://schemas.openxmlformats.org/drawingml/2006/main">
                        <a:rPr lang="es" dirty="0"/>
                        <a:t>29,6%</a:t>
                      </a:r>
                    </a:p>
                  </a:txBody>
                  <a:tcPr/>
                </a:tc>
                <a:extLst>
                  <a:ext uri="{0D108BD9-81ED-4DB2-BD59-A6C34878D82A}">
                    <a16:rowId xmlns:a16="http://schemas.microsoft.com/office/drawing/2014/main" val="244053571"/>
                  </a:ext>
                </a:extLst>
              </a:tr>
              <a:tr h="409685">
                <a:tc>
                  <a:txBody>
                    <a:bodyPr/>
                    <a:lstStyle/>
                    <a:p>
                      <a:pPr xmlns:a="http://schemas.openxmlformats.org/drawingml/2006/main" algn="ctr"/>
                      <a:r xmlns:a="http://schemas.openxmlformats.org/drawingml/2006/main">
                        <a:rPr lang="es" dirty="0"/>
                        <a:t>Matemáticas</a:t>
                      </a:r>
                    </a:p>
                  </a:txBody>
                  <a:tcPr/>
                </a:tc>
                <a:tc>
                  <a:txBody>
                    <a:bodyPr/>
                    <a:lstStyle/>
                    <a:p>
                      <a:pPr xmlns:a="http://schemas.openxmlformats.org/drawingml/2006/main" algn="ctr"/>
                      <a:r xmlns:a="http://schemas.openxmlformats.org/drawingml/2006/main">
                        <a:rPr lang="es" dirty="0"/>
                        <a:t>18,1%</a:t>
                      </a:r>
                    </a:p>
                  </a:txBody>
                  <a:tcPr/>
                </a:tc>
                <a:tc>
                  <a:txBody>
                    <a:bodyPr/>
                    <a:lstStyle/>
                    <a:p>
                      <a:pPr xmlns:a="http://schemas.openxmlformats.org/drawingml/2006/main" algn="ctr"/>
                      <a:r xmlns:a="http://schemas.openxmlformats.org/drawingml/2006/main">
                        <a:rPr lang="es" dirty="0"/>
                        <a:t>23,6%</a:t>
                      </a:r>
                    </a:p>
                  </a:txBody>
                  <a:tcPr/>
                </a:tc>
                <a:extLst>
                  <a:ext uri="{0D108BD9-81ED-4DB2-BD59-A6C34878D82A}">
                    <a16:rowId xmlns:a16="http://schemas.microsoft.com/office/drawing/2014/main" val="4032100512"/>
                  </a:ext>
                </a:extLst>
              </a:tr>
              <a:tr h="409685">
                <a:tc>
                  <a:txBody>
                    <a:bodyPr/>
                    <a:lstStyle/>
                    <a:p>
                      <a:pPr xmlns:a="http://schemas.openxmlformats.org/drawingml/2006/main" algn="ctr"/>
                      <a:r xmlns:a="http://schemas.openxmlformats.org/drawingml/2006/main">
                        <a:rPr lang="es" dirty="0"/>
                        <a:t>Ciencia</a:t>
                      </a:r>
                    </a:p>
                  </a:txBody>
                  <a:tcPr/>
                </a:tc>
                <a:tc>
                  <a:txBody>
                    <a:bodyPr/>
                    <a:lstStyle/>
                    <a:p>
                      <a:pPr xmlns:a="http://schemas.openxmlformats.org/drawingml/2006/main" algn="ctr"/>
                      <a:r xmlns:a="http://schemas.openxmlformats.org/drawingml/2006/main">
                        <a:rPr lang="es" dirty="0"/>
                        <a:t>12,8%</a:t>
                      </a:r>
                    </a:p>
                  </a:txBody>
                  <a:tcPr/>
                </a:tc>
                <a:tc>
                  <a:txBody>
                    <a:bodyPr/>
                    <a:lstStyle/>
                    <a:p>
                      <a:pPr xmlns:a="http://schemas.openxmlformats.org/drawingml/2006/main" algn="ctr"/>
                      <a:r xmlns:a="http://schemas.openxmlformats.org/drawingml/2006/main">
                        <a:rPr lang="es" dirty="0"/>
                        <a:t>18,6%</a:t>
                      </a:r>
                    </a:p>
                  </a:txBody>
                  <a:tcPr/>
                </a:tc>
                <a:extLst>
                  <a:ext uri="{0D108BD9-81ED-4DB2-BD59-A6C34878D82A}">
                    <a16:rowId xmlns:a16="http://schemas.microsoft.com/office/drawing/2014/main" val="3028382419"/>
                  </a:ext>
                </a:extLst>
              </a:tr>
            </a:tbl>
          </a:graphicData>
        </a:graphic>
      </p:graphicFrame>
      <p:pic>
        <p:nvPicPr>
          <p:cNvPr id="31" name="Picture 30" descr="A graph of a number of bars&#10;&#10;Description automatically generated with medium confidence">
            <a:extLst>
              <a:ext uri="{FF2B5EF4-FFF2-40B4-BE49-F238E27FC236}">
                <a16:creationId xmlns:a16="http://schemas.microsoft.com/office/drawing/2014/main" id="{5D95999D-A67C-6539-DAF9-26A03D996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30740" y="1914341"/>
            <a:ext cx="6028867" cy="6424939"/>
          </a:xfrm>
          <a:prstGeom prst="rect">
            <a:avLst/>
          </a:prstGeom>
        </p:spPr>
      </p:pic>
    </p:spTree>
    <p:extLst>
      <p:ext uri="{BB962C8B-B14F-4D97-AF65-F5344CB8AC3E}">
        <p14:creationId xmlns:p14="http://schemas.microsoft.com/office/powerpoint/2010/main" val="167764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09799" y="252068"/>
            <a:ext cx="15411885" cy="1390061"/>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9632" dirty="0">
                <a:solidFill>
                  <a:srgbClr val="6D2374"/>
                </a:solidFill>
                <a:latin typeface="Black Mango"/>
                <a:ea typeface="Black Mango"/>
                <a:cs typeface="Black Mango"/>
                <a:sym typeface="Black Mango"/>
              </a:rPr>
              <a:t>Cualificaciones de los docentes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D55F5D03-6978-A193-B901-AA24FBDB068F}"/>
              </a:ext>
            </a:extLst>
          </p:cNvPr>
          <p:cNvSpPr txBox="1"/>
          <p:nvPr/>
        </p:nvSpPr>
        <p:spPr>
          <a:xfrm>
            <a:off x="5562600" y="9452007"/>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14343602-72D1-1041-0F97-AB174EAE7E1F}"/>
              </a:ext>
            </a:extLst>
          </p:cNvPr>
          <p:cNvSpPr txBox="1"/>
          <p:nvPr/>
        </p:nvSpPr>
        <p:spPr>
          <a:xfrm>
            <a:off x="3442669" y="2007661"/>
            <a:ext cx="12689716" cy="6494085"/>
          </a:xfrm>
          <a:prstGeom prst="rect">
            <a:avLst/>
          </a:prstGeom>
          <a:noFill/>
        </p:spPr>
        <p:txBody>
          <a:bodyPr wrap="square">
            <a:spAutoFit/>
          </a:bodyPr>
          <a:lstStyle/>
          <a:p>
            <a:pPr xmlns:a="http://schemas.openxmlformats.org/drawingml/2006/main">
              <a:defRPr/>
            </a:pPr>
            <a:r xmlns:a="http://schemas.openxmlformats.org/drawingml/2006/main">
              <a:rPr lang="es" sz="3200" dirty="0">
                <a:solidFill>
                  <a:schemeClr val="accent4">
                    <a:lumMod val="75000"/>
                  </a:schemeClr>
                </a:solidFill>
              </a:rPr>
              <a:t>La Ley de Educación Primaria y Secundaria otorga a los padres y tutores de niños que asisten a una escuela que recibe fondos del Título I, el derecho a conocer las calificaciones de los maestros de su hijo.</a:t>
            </a:r>
          </a:p>
          <a:p>
            <a:pPr>
              <a:defRPr/>
            </a:pPr>
            <a:endParaRPr lang="en-US" sz="3200" dirty="0">
              <a:solidFill>
                <a:schemeClr val="accent4">
                  <a:lumMod val="75000"/>
                </a:schemeClr>
              </a:solidFill>
            </a:endParaRPr>
          </a:p>
          <a:p>
            <a:pPr xmlns:a="http://schemas.openxmlformats.org/drawingml/2006/main" marL="457200" indent="-457200">
              <a:buFont typeface="Arial" panose="020B0604020202020204" pitchFamily="34" charset="0"/>
              <a:buChar char="•"/>
              <a:defRPr/>
            </a:pPr>
            <a:r xmlns:a="http://schemas.openxmlformats.org/drawingml/2006/main">
              <a:rPr lang="es" sz="3200" dirty="0">
                <a:solidFill>
                  <a:schemeClr val="accent4">
                    <a:lumMod val="75000"/>
                  </a:schemeClr>
                </a:solidFill>
              </a:rPr>
              <a:t>Nuestra intención es proporcionar a cada estudiante de la Escuela Primaria </a:t>
            </a:r>
            <a:r xmlns:a="http://schemas.openxmlformats.org/drawingml/2006/main">
              <a:rPr lang="es" sz="3200" dirty="0" err="1">
                <a:solidFill>
                  <a:schemeClr val="accent4">
                    <a:lumMod val="75000"/>
                  </a:schemeClr>
                </a:solidFill>
              </a:rPr>
              <a:t>Perea </a:t>
            </a:r>
            <a:r xmlns:a="http://schemas.openxmlformats.org/drawingml/2006/main">
              <a:rPr lang="es" sz="3200" dirty="0">
                <a:solidFill>
                  <a:schemeClr val="accent4">
                    <a:lumMod val="75000"/>
                  </a:schemeClr>
                </a:solidFill>
              </a:rPr>
              <a:t>maestros y paraprofesionales altamente calificados.</a:t>
            </a:r>
          </a:p>
          <a:p>
            <a:pPr>
              <a:defRPr/>
            </a:pPr>
            <a:endParaRPr lang="en-US" sz="3200" dirty="0">
              <a:solidFill>
                <a:schemeClr val="accent4">
                  <a:lumMod val="75000"/>
                </a:schemeClr>
              </a:solidFill>
            </a:endParaRPr>
          </a:p>
          <a:p>
            <a:pPr xmlns:a="http://schemas.openxmlformats.org/drawingml/2006/main" marL="457200" indent="-457200">
              <a:buFont typeface="Arial" panose="020B0604020202020204" pitchFamily="34" charset="0"/>
              <a:buChar char="•"/>
              <a:defRPr/>
            </a:pPr>
            <a:r xmlns:a="http://schemas.openxmlformats.org/drawingml/2006/main">
              <a:rPr lang="es" sz="3200" dirty="0">
                <a:solidFill>
                  <a:schemeClr val="accent4">
                    <a:lumMod val="75000"/>
                  </a:schemeClr>
                </a:solidFill>
              </a:rPr>
              <a:t>Como lo exige la ley federal, todos los maestros en las escuelas del Título I deben tener como mínimo una licenciatura y haber demostrado una competencia altamente calificada en las materias académicas que enseñan.</a:t>
            </a:r>
          </a:p>
          <a:p>
            <a:pPr>
              <a:defRPr/>
            </a:pPr>
            <a:endParaRPr lang="en-US" sz="3200" dirty="0">
              <a:solidFill>
                <a:schemeClr val="accent4">
                  <a:lumMod val="75000"/>
                </a:schemeClr>
              </a:solidFill>
            </a:endParaRPr>
          </a:p>
          <a:p>
            <a:pPr xmlns:a="http://schemas.openxmlformats.org/drawingml/2006/main" marL="457200" indent="-457200">
              <a:buFont typeface="Arial" panose="020B0604020202020204" pitchFamily="34" charset="0"/>
              <a:buChar char="•"/>
              <a:defRPr/>
            </a:pPr>
            <a:r xmlns:a="http://schemas.openxmlformats.org/drawingml/2006/main">
              <a:rPr lang="es" sz="3200" dirty="0">
                <a:solidFill>
                  <a:schemeClr val="accent4">
                    <a:lumMod val="75000"/>
                  </a:schemeClr>
                </a:solidFill>
              </a:rPr>
              <a:t>Los paraprofesionales recién contratados también deben cumplir con requisitos rigurosos establecidos para ellos por el estado de Tennessee.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48427" y="55367"/>
            <a:ext cx="16635242" cy="1390061"/>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9632" dirty="0">
                <a:solidFill>
                  <a:srgbClr val="6D2374"/>
                </a:solidFill>
                <a:latin typeface="Black Mango"/>
                <a:ea typeface="Black Mango"/>
                <a:cs typeface="Black Mango"/>
                <a:sym typeface="Black Mango"/>
              </a:rPr>
              <a:t>Informar sobre el progreso del alumno</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FC06FE15-6A3C-CFBC-1F0D-3CF424CE7CE7}"/>
              </a:ext>
            </a:extLst>
          </p:cNvPr>
          <p:cNvSpPr txBox="1"/>
          <p:nvPr/>
        </p:nvSpPr>
        <p:spPr>
          <a:xfrm>
            <a:off x="3924758" y="2579284"/>
            <a:ext cx="11671780" cy="5078313"/>
          </a:xfrm>
          <a:prstGeom prst="rect">
            <a:avLst/>
          </a:prstGeom>
          <a:noFill/>
        </p:spPr>
        <p:txBody>
          <a:bodyPr wrap="square">
            <a:spAutoFit/>
          </a:bodyPr>
          <a:lstStyle/>
          <a:p>
            <a:pPr xmlns:a="http://schemas.openxmlformats.org/drawingml/2006/main" marL="0" indent="0">
              <a:buNone/>
            </a:pPr>
            <a:r xmlns:a="http://schemas.openxmlformats.org/drawingml/2006/main">
              <a:rPr lang="es" altLang="en-US" sz="3600" dirty="0">
                <a:solidFill>
                  <a:schemeClr val="accent4">
                    <a:lumMod val="75000"/>
                  </a:schemeClr>
                </a:solidFill>
              </a:rPr>
              <a:t>Las boletas de calificaciones se entregan a los padres al final de cada período de calificaciones.</a:t>
            </a:r>
          </a:p>
          <a:p>
            <a:pPr xmlns:a="http://schemas.openxmlformats.org/drawingml/2006/main" marL="514350" indent="-514350">
              <a:buFont typeface="+mj-lt"/>
              <a:buAutoNum type="arabicPeriod"/>
            </a:pPr>
            <a:r xmlns:a="http://schemas.openxmlformats.org/drawingml/2006/main">
              <a:rPr lang="es" altLang="en-US" sz="3600" dirty="0">
                <a:solidFill>
                  <a:schemeClr val="accent4">
                    <a:lumMod val="75000"/>
                  </a:schemeClr>
                </a:solidFill>
              </a:rPr>
              <a:t>Periodo de calificación 1: 7 </a:t>
            </a:r>
            <a:r xmlns:a="http://schemas.openxmlformats.org/drawingml/2006/main">
              <a:rPr lang="es" altLang="en-US" sz="3600" baseline="30000" dirty="0">
                <a:solidFill>
                  <a:schemeClr val="accent4">
                    <a:lumMod val="75000"/>
                  </a:schemeClr>
                </a:solidFill>
              </a:rPr>
              <a:t>de agosto </a:t>
            </a:r>
            <a:r xmlns:a="http://schemas.openxmlformats.org/drawingml/2006/main">
              <a:rPr lang="es" altLang="en-US" sz="3600" dirty="0">
                <a:solidFill>
                  <a:schemeClr val="accent4">
                    <a:lumMod val="75000"/>
                  </a:schemeClr>
                </a:solidFill>
              </a:rPr>
              <a:t>– 6 </a:t>
            </a:r>
            <a:r xmlns:a="http://schemas.openxmlformats.org/drawingml/2006/main">
              <a:rPr lang="es" altLang="en-US" sz="3600" baseline="30000" dirty="0">
                <a:solidFill>
                  <a:schemeClr val="accent4">
                    <a:lumMod val="75000"/>
                  </a:schemeClr>
                </a:solidFill>
              </a:rPr>
              <a:t>de octubre </a:t>
            </a:r>
            <a:r xmlns:a="http://schemas.openxmlformats.org/drawingml/2006/main">
              <a:rPr lang="es" altLang="en-US" sz="3600" dirty="0">
                <a:solidFill>
                  <a:schemeClr val="accent4">
                    <a:lumMod val="75000"/>
                  </a:schemeClr>
                </a:solidFill>
              </a:rPr>
              <a:t>4</a:t>
            </a:r>
          </a:p>
          <a:p>
            <a:pPr xmlns:a="http://schemas.openxmlformats.org/drawingml/2006/main" marL="514350" indent="-514350">
              <a:buFont typeface="+mj-lt"/>
              <a:buAutoNum type="arabicPeriod"/>
            </a:pPr>
            <a:r xmlns:a="http://schemas.openxmlformats.org/drawingml/2006/main">
              <a:rPr lang="es" altLang="en-US" sz="3600" dirty="0">
                <a:solidFill>
                  <a:schemeClr val="accent4">
                    <a:lumMod val="75000"/>
                  </a:schemeClr>
                </a:solidFill>
              </a:rPr>
              <a:t>Periodo de calificación 2: 17 </a:t>
            </a:r>
            <a:r xmlns:a="http://schemas.openxmlformats.org/drawingml/2006/main">
              <a:rPr lang="es" altLang="en-US" sz="3600" baseline="30000" dirty="0">
                <a:solidFill>
                  <a:schemeClr val="accent4">
                    <a:lumMod val="75000"/>
                  </a:schemeClr>
                </a:solidFill>
              </a:rPr>
              <a:t>de octubre </a:t>
            </a:r>
            <a:r xmlns:a="http://schemas.openxmlformats.org/drawingml/2006/main">
              <a:rPr lang="es" altLang="en-US" sz="3600" dirty="0">
                <a:solidFill>
                  <a:schemeClr val="accent4">
                    <a:lumMod val="75000"/>
                  </a:schemeClr>
                </a:solidFill>
              </a:rPr>
              <a:t>– 22 de </a:t>
            </a:r>
            <a:r xmlns:a="http://schemas.openxmlformats.org/drawingml/2006/main">
              <a:rPr lang="es" altLang="en-US" sz="3600" baseline="30000" dirty="0">
                <a:solidFill>
                  <a:schemeClr val="accent4">
                    <a:lumMod val="75000"/>
                  </a:schemeClr>
                </a:solidFill>
              </a:rPr>
              <a:t>diciembre</a:t>
            </a:r>
            <a:r xmlns:a="http://schemas.openxmlformats.org/drawingml/2006/main">
              <a:rPr lang="es" altLang="en-US" sz="3600" dirty="0">
                <a:solidFill>
                  <a:schemeClr val="accent4">
                    <a:lumMod val="75000"/>
                  </a:schemeClr>
                </a:solidFill>
              </a:rPr>
              <a:t>  </a:t>
            </a:r>
          </a:p>
          <a:p>
            <a:pPr xmlns:a="http://schemas.openxmlformats.org/drawingml/2006/main" marL="514350" indent="-514350">
              <a:buFont typeface="+mj-lt"/>
              <a:buAutoNum type="arabicPeriod"/>
            </a:pPr>
            <a:r xmlns:a="http://schemas.openxmlformats.org/drawingml/2006/main">
              <a:rPr lang="es" altLang="en-US" sz="3600" dirty="0">
                <a:solidFill>
                  <a:schemeClr val="accent4">
                    <a:lumMod val="75000"/>
                  </a:schemeClr>
                </a:solidFill>
              </a:rPr>
              <a:t>Periodo de calificación 3: 8 </a:t>
            </a:r>
            <a:r xmlns:a="http://schemas.openxmlformats.org/drawingml/2006/main">
              <a:rPr lang="es" altLang="en-US" sz="3600" baseline="30000" dirty="0">
                <a:solidFill>
                  <a:schemeClr val="accent4">
                    <a:lumMod val="75000"/>
                  </a:schemeClr>
                </a:solidFill>
              </a:rPr>
              <a:t>de enero </a:t>
            </a:r>
            <a:r xmlns:a="http://schemas.openxmlformats.org/drawingml/2006/main">
              <a:rPr lang="es" altLang="en-US" sz="3600" dirty="0">
                <a:solidFill>
                  <a:schemeClr val="accent4">
                    <a:lumMod val="75000"/>
                  </a:schemeClr>
                </a:solidFill>
              </a:rPr>
              <a:t>– 8 </a:t>
            </a:r>
            <a:r xmlns:a="http://schemas.openxmlformats.org/drawingml/2006/main">
              <a:rPr lang="es" altLang="en-US" sz="3600" baseline="30000" dirty="0">
                <a:solidFill>
                  <a:schemeClr val="accent4">
                    <a:lumMod val="75000"/>
                  </a:schemeClr>
                </a:solidFill>
              </a:rPr>
              <a:t>de marzo</a:t>
            </a:r>
            <a:r xmlns:a="http://schemas.openxmlformats.org/drawingml/2006/main">
              <a:rPr lang="es" altLang="en-US" sz="3600" dirty="0">
                <a:solidFill>
                  <a:schemeClr val="accent4">
                    <a:lumMod val="75000"/>
                  </a:schemeClr>
                </a:solidFill>
              </a:rPr>
              <a:t> </a:t>
            </a:r>
          </a:p>
          <a:p>
            <a:pPr xmlns:a="http://schemas.openxmlformats.org/drawingml/2006/main" marL="514350" indent="-514350">
              <a:buFont typeface="+mj-lt"/>
              <a:buAutoNum type="arabicPeriod"/>
            </a:pPr>
            <a:r xmlns:a="http://schemas.openxmlformats.org/drawingml/2006/main">
              <a:rPr lang="es" altLang="en-US" sz="3600" dirty="0">
                <a:solidFill>
                  <a:schemeClr val="accent4">
                    <a:lumMod val="75000"/>
                  </a:schemeClr>
                </a:solidFill>
              </a:rPr>
              <a:t>Periodo de calificación 4: 19 </a:t>
            </a:r>
            <a:r xmlns:a="http://schemas.openxmlformats.org/drawingml/2006/main">
              <a:rPr lang="es" altLang="en-US" sz="3600" baseline="30000" dirty="0">
                <a:solidFill>
                  <a:schemeClr val="accent4">
                    <a:lumMod val="75000"/>
                  </a:schemeClr>
                </a:solidFill>
              </a:rPr>
              <a:t>de marzo </a:t>
            </a:r>
            <a:r xmlns:a="http://schemas.openxmlformats.org/drawingml/2006/main">
              <a:rPr lang="es" altLang="en-US" sz="3600" dirty="0">
                <a:solidFill>
                  <a:schemeClr val="accent4">
                    <a:lumMod val="75000"/>
                  </a:schemeClr>
                </a:solidFill>
              </a:rPr>
              <a:t>– 22 </a:t>
            </a:r>
            <a:r xmlns:a="http://schemas.openxmlformats.org/drawingml/2006/main">
              <a:rPr lang="es" altLang="en-US" sz="3600" baseline="30000" dirty="0">
                <a:solidFill>
                  <a:schemeClr val="accent4">
                    <a:lumMod val="75000"/>
                  </a:schemeClr>
                </a:solidFill>
              </a:rPr>
              <a:t>de mayo</a:t>
            </a:r>
            <a:r xmlns:a="http://schemas.openxmlformats.org/drawingml/2006/main">
              <a:rPr lang="es" altLang="en-US" sz="3600" dirty="0">
                <a:solidFill>
                  <a:schemeClr val="accent4">
                    <a:lumMod val="75000"/>
                  </a:schemeClr>
                </a:solidFill>
              </a:rPr>
              <a:t> </a:t>
            </a:r>
          </a:p>
          <a:p>
            <a:pPr marL="514350" indent="-514350">
              <a:buFont typeface="+mj-lt"/>
              <a:buAutoNum type="arabicPeriod"/>
            </a:pPr>
            <a:endParaRPr lang="en-US" altLang="en-US" sz="3600" dirty="0">
              <a:solidFill>
                <a:schemeClr val="accent4">
                  <a:lumMod val="75000"/>
                </a:schemeClr>
              </a:solidFill>
            </a:endParaRPr>
          </a:p>
          <a:p>
            <a:pPr xmlns:a="http://schemas.openxmlformats.org/drawingml/2006/main" marL="457200" indent="-457200">
              <a:buFont typeface="Arial" panose="020B0604020202020204" pitchFamily="34" charset="0"/>
              <a:buChar char="•"/>
            </a:pPr>
            <a:r xmlns:a="http://schemas.openxmlformats.org/drawingml/2006/main">
              <a:rPr lang="es" altLang="en-US" sz="3600" dirty="0">
                <a:solidFill>
                  <a:schemeClr val="accent4">
                    <a:lumMod val="75000"/>
                  </a:schemeClr>
                </a:solidFill>
              </a:rPr>
              <a:t>Los informes de progreso/provisionales se envían a los padres dentro del período de calificación.</a:t>
            </a:r>
          </a:p>
        </p:txBody>
      </p:sp>
    </p:spTree>
    <p:extLst>
      <p:ext uri="{BB962C8B-B14F-4D97-AF65-F5344CB8AC3E}">
        <p14:creationId xmlns:p14="http://schemas.microsoft.com/office/powerpoint/2010/main" val="258042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90061"/>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9632" dirty="0">
                <a:solidFill>
                  <a:srgbClr val="6D2374"/>
                </a:solidFill>
                <a:latin typeface="Black Mango"/>
                <a:ea typeface="Black Mango"/>
                <a:cs typeface="Black Mango"/>
                <a:sym typeface="Black Mango"/>
              </a:rPr>
              <a:t>Los padres tienen derecho a saber</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5632311"/>
          </a:xfrm>
          <a:prstGeom prst="rect">
            <a:avLst/>
          </a:prstGeom>
          <a:noFill/>
        </p:spPr>
        <p:txBody>
          <a:bodyPr wrap="square">
            <a:spAutoFit/>
          </a:bodyPr>
          <a:lstStyle/>
          <a:p>
            <a:pPr xmlns:a="http://schemas.openxmlformats.org/drawingml/2006/main" marL="114300" indent="0">
              <a:buNone/>
              <a:defRPr/>
            </a:pPr>
            <a:r xmlns:a="http://schemas.openxmlformats.org/drawingml/2006/main">
              <a:rPr lang="es" sz="3600" dirty="0">
                <a:solidFill>
                  <a:schemeClr val="accent4">
                    <a:lumMod val="75000"/>
                  </a:schemeClr>
                </a:solidFill>
              </a:rPr>
              <a:t>Todos los padres tienen derecho a solicitar lo siguiente:</a:t>
            </a:r>
          </a:p>
          <a:p>
            <a:pPr xmlns:a="http://schemas.openxmlformats.org/drawingml/2006/main" marL="914400" lvl="1" indent="-457200">
              <a:buFont typeface="Arial" panose="020B0604020202020204" pitchFamily="34" charset="0"/>
              <a:buChar char="•"/>
              <a:defRPr/>
            </a:pPr>
            <a:r xmlns:a="http://schemas.openxmlformats.org/drawingml/2006/main">
              <a:rPr lang="es" sz="3600" dirty="0">
                <a:solidFill>
                  <a:schemeClr val="accent4">
                    <a:lumMod val="75000"/>
                  </a:schemeClr>
                </a:solidFill>
              </a:rPr>
              <a:t>Licencia de cualificación profesional de un docente, certificación de grado(s), exenciones</a:t>
            </a:r>
          </a:p>
          <a:p>
            <a:pPr xmlns:a="http://schemas.openxmlformats.org/drawingml/2006/main" marL="914400" lvl="1" indent="-457200">
              <a:buFont typeface="Arial" panose="020B0604020202020204" pitchFamily="34" charset="0"/>
              <a:buChar char="•"/>
              <a:defRPr/>
            </a:pPr>
            <a:r xmlns:a="http://schemas.openxmlformats.org/drawingml/2006/main">
              <a:rPr lang="es" sz="3600" dirty="0">
                <a:solidFill>
                  <a:schemeClr val="accent4">
                    <a:lumMod val="75000"/>
                  </a:schemeClr>
                </a:solidFill>
              </a:rPr>
              <a:t>Título de bachiller y/o posgrado en docencia, áreas de especialización, experiencia docente previa</a:t>
            </a:r>
          </a:p>
          <a:p>
            <a:pPr xmlns:a="http://schemas.openxmlformats.org/drawingml/2006/main" marL="914400" lvl="1" indent="-457200">
              <a:buFont typeface="Arial" panose="020B0604020202020204" pitchFamily="34" charset="0"/>
              <a:buChar char="•"/>
              <a:defRPr/>
            </a:pPr>
            <a:r xmlns:a="http://schemas.openxmlformats.org/drawingml/2006/main">
              <a:rPr lang="es" sz="3600" dirty="0">
                <a:solidFill>
                  <a:schemeClr val="accent4">
                    <a:lumMod val="75000"/>
                  </a:schemeClr>
                </a:solidFill>
              </a:rPr>
              <a:t>Cualificaciones de un paraprofesional</a:t>
            </a:r>
          </a:p>
          <a:p>
            <a:pPr xmlns:a="http://schemas.openxmlformats.org/drawingml/2006/main" marL="914400" lvl="1" indent="-457200">
              <a:buFont typeface="Arial" panose="020B0604020202020204" pitchFamily="34" charset="0"/>
              <a:buChar char="•"/>
              <a:defRPr/>
            </a:pPr>
            <a:r xmlns:a="http://schemas.openxmlformats.org/drawingml/2006/main">
              <a:rPr lang="es" sz="3600" dirty="0">
                <a:solidFill>
                  <a:schemeClr val="accent4">
                    <a:lumMod val="75000"/>
                  </a:schemeClr>
                </a:solidFill>
              </a:rPr>
              <a:t>Aviso anual sobre la privacidad de los registros educativos de los estudiantes y aviso sobre la divulgación de la información del directorio escolar</a:t>
            </a:r>
          </a:p>
          <a:p>
            <a:pPr xmlns:a="http://schemas.openxmlformats.org/drawingml/2006/main" marL="914400" lvl="1" indent="-457200">
              <a:buFont typeface="Arial" panose="020B0604020202020204" pitchFamily="34" charset="0"/>
              <a:buChar char="•"/>
              <a:defRPr/>
            </a:pPr>
            <a:r xmlns:a="http://schemas.openxmlformats.org/drawingml/2006/main">
              <a:rPr lang="es" sz="3600" dirty="0">
                <a:solidFill>
                  <a:schemeClr val="accent4">
                    <a:lumMod val="75000"/>
                  </a:schemeClr>
                </a:solidFill>
              </a:rPr>
              <a:t>Una garantía de que el nombre, la dirección y el número de teléfono de su hijo no se divulgarán a los reclutadores militares.</a:t>
            </a:r>
          </a:p>
        </p:txBody>
      </p:sp>
    </p:spTree>
    <p:extLst>
      <p:ext uri="{BB962C8B-B14F-4D97-AF65-F5344CB8AC3E}">
        <p14:creationId xmlns:p14="http://schemas.microsoft.com/office/powerpoint/2010/main" val="163009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90061"/>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9632" dirty="0">
                <a:solidFill>
                  <a:srgbClr val="6D2374"/>
                </a:solidFill>
                <a:latin typeface="Black Mango"/>
                <a:ea typeface="Black Mango"/>
                <a:cs typeface="Black Mango"/>
                <a:sym typeface="Black Mango"/>
              </a:rPr>
              <a:t>Los padres tienen derecho a saber</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4524315"/>
          </a:xfrm>
          <a:prstGeom prst="rect">
            <a:avLst/>
          </a:prstGeom>
          <a:noFill/>
        </p:spPr>
        <p:txBody>
          <a:bodyPr wrap="square">
            <a:spAutoFit/>
          </a:bodyPr>
          <a:lstStyle/>
          <a:p>
            <a:pPr xmlns:a="http://schemas.openxmlformats.org/drawingml/2006/main" marL="114300" indent="0">
              <a:buNone/>
            </a:pPr>
            <a:r xmlns:a="http://schemas.openxmlformats.org/drawingml/2006/main">
              <a:rPr lang="es" altLang="en-US" sz="3600" dirty="0">
                <a:solidFill>
                  <a:schemeClr val="accent4">
                    <a:lumMod val="75000"/>
                  </a:schemeClr>
                </a:solidFill>
              </a:rPr>
              <a:t>Todos los padres recibirán información sobre lo siguiente:</a:t>
            </a:r>
          </a:p>
          <a:p>
            <a:pPr xmlns:a="http://schemas.openxmlformats.org/drawingml/2006/main" marL="914400" lvl="1" indent="-457200">
              <a:buFont typeface="Arial" panose="020B0604020202020204" pitchFamily="34" charset="0"/>
              <a:buChar char="•"/>
            </a:pPr>
            <a:r xmlns:a="http://schemas.openxmlformats.org/drawingml/2006/main">
              <a:rPr lang="es" altLang="en-US" sz="3600" dirty="0">
                <a:solidFill>
                  <a:schemeClr val="accent4">
                    <a:lumMod val="75000"/>
                  </a:schemeClr>
                </a:solidFill>
              </a:rPr>
              <a:t>El nivel de logro de su hijo en cada una de las evaluaciones académicas del estado</a:t>
            </a:r>
          </a:p>
          <a:p>
            <a:pPr xmlns:a="http://schemas.openxmlformats.org/drawingml/2006/main" marL="914400" lvl="1" indent="-457200">
              <a:buFont typeface="Arial" panose="020B0604020202020204" pitchFamily="34" charset="0"/>
              <a:buChar char="•"/>
            </a:pPr>
            <a:r xmlns:a="http://schemas.openxmlformats.org/drawingml/2006/main">
              <a:rPr lang="es" altLang="en-US" sz="3600" dirty="0">
                <a:solidFill>
                  <a:schemeClr val="accent4">
                    <a:lumMod val="75000"/>
                  </a:schemeClr>
                </a:solidFill>
              </a:rPr>
              <a:t>Notificación del derecho a transferir al niño a otra escuela en el distrito si el estudiante se convierte en víctima de un delito violento o es asignado a una escuela insegura.</a:t>
            </a:r>
          </a:p>
          <a:p>
            <a:pPr xmlns:a="http://schemas.openxmlformats.org/drawingml/2006/main" marL="914400" lvl="1" indent="-457200">
              <a:buFont typeface="Arial" panose="020B0604020202020204" pitchFamily="34" charset="0"/>
              <a:buChar char="•"/>
            </a:pPr>
            <a:r xmlns:a="http://schemas.openxmlformats.org/drawingml/2006/main">
              <a:rPr lang="es" altLang="en-US" sz="3600" dirty="0">
                <a:solidFill>
                  <a:schemeClr val="accent4">
                    <a:lumMod val="75000"/>
                  </a:schemeClr>
                </a:solidFill>
              </a:rPr>
              <a:t>Política de participación familiar del distrito y política de participación de los padres en la escuela</a:t>
            </a:r>
          </a:p>
        </p:txBody>
      </p:sp>
    </p:spTree>
    <p:extLst>
      <p:ext uri="{BB962C8B-B14F-4D97-AF65-F5344CB8AC3E}">
        <p14:creationId xmlns:p14="http://schemas.microsoft.com/office/powerpoint/2010/main" val="2623581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5934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800" dirty="0">
                <a:solidFill>
                  <a:srgbClr val="6D2374"/>
                </a:solidFill>
                <a:latin typeface="Black Mango"/>
                <a:ea typeface="Black Mango"/>
                <a:cs typeface="Black Mango"/>
                <a:sym typeface="Black Mango"/>
              </a:rPr>
              <a:t>Plan de participación de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7417415"/>
          </a:xfrm>
          <a:prstGeom prst="rect">
            <a:avLst/>
          </a:prstGeom>
          <a:noFill/>
        </p:spPr>
        <p:txBody>
          <a:bodyPr wrap="square">
            <a:spAutoFit/>
          </a:bodyPr>
          <a:lstStyle/>
          <a:p>
            <a:pPr xmlns:a="http://schemas.openxmlformats.org/drawingml/2006/main" rtl="0">
              <a:spcBef>
                <a:spcPts val="0"/>
              </a:spcBef>
              <a:spcAft>
                <a:spcPts val="0"/>
              </a:spcAft>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Las Escuelas de </a:t>
            </a:r>
            <a:r xmlns:a="http://schemas.openxmlformats.org/drawingml/2006/main">
              <a:rPr lang="es" sz="3600" b="0" i="0" u="none" strike="noStrike" dirty="0" err="1">
                <a:solidFill>
                  <a:schemeClr val="accent4">
                    <a:lumMod val="75000"/>
                  </a:schemeClr>
                </a:solidFill>
                <a:effectLst/>
                <a:latin typeface="Times New Roman" panose="02020603050405020304" pitchFamily="18" charset="0"/>
              </a:rPr>
              <a:t>Perea </a:t>
            </a: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desarrollarán una cultura para que las familias de </a:t>
            </a:r>
            <a:r xmlns:a="http://schemas.openxmlformats.org/drawingml/2006/main">
              <a:rPr lang="es" sz="3600" b="0" i="0" u="none" strike="noStrike" dirty="0" err="1">
                <a:solidFill>
                  <a:schemeClr val="accent4">
                    <a:lumMod val="75000"/>
                  </a:schemeClr>
                </a:solidFill>
                <a:effectLst/>
                <a:latin typeface="Times New Roman" panose="02020603050405020304" pitchFamily="18" charset="0"/>
              </a:rPr>
              <a:t>Perea </a:t>
            </a: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colaboren y trabajen juntas como un sistema que aliente a las familias a aprender unas de otras como individuos y en grupos, invite a las asociaciones comunitarias a compartir experiencias educativas y profesionales con las familias y brinde oportunidades para una participación y participación continuas.</a:t>
            </a:r>
            <a:endParaRPr xmlns:a="http://schemas.openxmlformats.org/drawingml/2006/main" lang="en-US" sz="4400" b="0" dirty="0">
              <a:solidFill>
                <a:schemeClr val="accent4">
                  <a:lumMod val="75000"/>
                </a:schemeClr>
              </a:solidFill>
              <a:effectLst/>
            </a:endParaRPr>
          </a:p>
          <a:p>
            <a:pPr xmlns:a="http://schemas.openxmlformats.org/drawingml/2006/main" rtl="0">
              <a:spcBef>
                <a:spcPts val="0"/>
              </a:spcBef>
              <a:spcAft>
                <a:spcPts val="0"/>
              </a:spcAft>
            </a:pPr>
            <a:br xmlns:a="http://schemas.openxmlformats.org/drawingml/2006/main">
              <a:rPr lang="en-US" sz="4400" b="0" dirty="0">
                <a:solidFill>
                  <a:schemeClr val="accent4">
                    <a:lumMod val="75000"/>
                  </a:schemeClr>
                </a:solidFill>
                <a:effectLst/>
              </a:rPr>
            </a:b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La participación de los padres es vital para el éxito de nuestros estudiantes. Las investigaciones demuestran que la participación de los padres mejora la autoestima de los estudiantes, aumenta el rendimiento académico y el desarrollo cognitivo, y mejora el comportamiento y la asistencia de los estudiantes. Las Escuelas de </a:t>
            </a:r>
            <a:r xmlns:a="http://schemas.openxmlformats.org/drawingml/2006/main">
              <a:rPr lang="es" sz="3600" b="0" i="0" u="none" strike="noStrike" dirty="0" err="1">
                <a:solidFill>
                  <a:schemeClr val="accent4">
                    <a:lumMod val="75000"/>
                  </a:schemeClr>
                </a:solidFill>
                <a:effectLst/>
                <a:latin typeface="Times New Roman" panose="02020603050405020304" pitchFamily="18" charset="0"/>
              </a:rPr>
              <a:t>Perea </a:t>
            </a: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han creado un plan de participación familiar que refleja prácticas que mejoran la participación de los padres y la participación de la comunidad.</a:t>
            </a:r>
            <a:endParaRPr xmlns:a="http://schemas.openxmlformats.org/drawingml/2006/main" lang="en-US" sz="4400" b="0" dirty="0">
              <a:solidFill>
                <a:schemeClr val="accent4">
                  <a:lumMod val="75000"/>
                </a:schemeClr>
              </a:solidFill>
              <a:effectLst/>
            </a:endParaRPr>
          </a:p>
          <a:p>
            <a:pPr marL="114300" indent="0">
              <a:buNone/>
              <a:defRPr/>
            </a:pPr>
            <a:endParaRPr lang="en-US" sz="3600" dirty="0">
              <a:solidFill>
                <a:schemeClr val="accent4">
                  <a:lumMod val="75000"/>
                </a:schemeClr>
              </a:solidFill>
            </a:endParaRPr>
          </a:p>
        </p:txBody>
      </p:sp>
    </p:spTree>
    <p:extLst>
      <p:ext uri="{BB962C8B-B14F-4D97-AF65-F5344CB8AC3E}">
        <p14:creationId xmlns:p14="http://schemas.microsoft.com/office/powerpoint/2010/main" val="257559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Plan de participación de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4B93F7CB-1BC3-8241-77D2-49D0D2F3D956}"/>
              </a:ext>
            </a:extLst>
          </p:cNvPr>
          <p:cNvSpPr txBox="1"/>
          <p:nvPr/>
        </p:nvSpPr>
        <p:spPr>
          <a:xfrm>
            <a:off x="3403226" y="1342180"/>
            <a:ext cx="12522574" cy="8248412"/>
          </a:xfrm>
          <a:prstGeom prst="rect">
            <a:avLst/>
          </a:prstGeom>
          <a:noFill/>
        </p:spPr>
        <p:txBody>
          <a:bodyPr wrap="square">
            <a:spAutoFit/>
          </a:bodyPr>
          <a:lstStyle/>
          <a:p>
            <a:pPr xmlns:a="http://schemas.openxmlformats.org/drawingml/2006/main" rtl="0" fontAlgn="base">
              <a:spcBef>
                <a:spcPts val="0"/>
              </a:spcBef>
              <a:spcAft>
                <a:spcPts val="0"/>
              </a:spcAft>
              <a:buFont typeface="+mj-lt"/>
              <a:buAutoNum type="arabicPeriod"/>
            </a:pPr>
            <a:r xmlns:a="http://schemas.openxmlformats.org/drawingml/2006/main">
              <a:rPr lang="es" sz="3200" b="1" i="0" u="none" strike="noStrike" dirty="0">
                <a:solidFill>
                  <a:schemeClr val="accent4">
                    <a:lumMod val="75000"/>
                  </a:schemeClr>
                </a:solidFill>
                <a:effectLst/>
                <a:latin typeface="Times New Roman" panose="02020603050405020304" pitchFamily="18" charset="0"/>
              </a:rPr>
              <a:t>Facilitar la cohesión familiar y la pertenencia escolar</a:t>
            </a:r>
          </a:p>
          <a:p>
            <a:pPr xmlns:a="http://schemas.openxmlformats.org/drawingml/2006/main" marL="114300" indent="0" rtl="0">
              <a:spcBef>
                <a:spcPts val="0"/>
              </a:spcBef>
              <a:spcAft>
                <a:spcPts val="0"/>
              </a:spcAft>
              <a:buNone/>
            </a:pPr>
            <a:br xmlns:a="http://schemas.openxmlformats.org/drawingml/2006/main">
              <a:rPr lang="en-US" sz="3200" b="0" dirty="0">
                <a:solidFill>
                  <a:schemeClr val="accent4">
                    <a:lumMod val="75000"/>
                  </a:schemeClr>
                </a:solidFill>
                <a:effectLst/>
              </a:rPr>
            </a:br>
            <a:r xmlns:a="http://schemas.openxmlformats.org/drawingml/2006/main">
              <a:rPr lang="es" sz="3200" b="1" i="0" u="none" strike="noStrike" dirty="0">
                <a:solidFill>
                  <a:schemeClr val="accent4">
                    <a:lumMod val="75000"/>
                  </a:schemeClr>
                </a:solidFill>
                <a:effectLst/>
                <a:latin typeface="Times New Roman" panose="02020603050405020304" pitchFamily="18" charset="0"/>
              </a:rPr>
              <a:t>Las estrategias incluyen:</a:t>
            </a:r>
            <a:endParaRPr xmlns:a="http://schemas.openxmlformats.org/drawingml/2006/main" lang="en-US" sz="3200" b="0" dirty="0">
              <a:solidFill>
                <a:schemeClr val="accent4">
                  <a:lumMod val="75000"/>
                </a:schemeClr>
              </a:solidFill>
              <a:effectLst/>
            </a:endParaRP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Las escuelas de </a:t>
            </a:r>
            <a:r xmlns:a="http://schemas.openxmlformats.org/drawingml/2006/main">
              <a:rPr lang="es" sz="3200" b="0" i="0" u="none" strike="noStrike" dirty="0" err="1">
                <a:solidFill>
                  <a:schemeClr val="accent4">
                    <a:lumMod val="75000"/>
                  </a:schemeClr>
                </a:solidFill>
                <a:effectLst/>
                <a:latin typeface="Times New Roman" panose="02020603050405020304" pitchFamily="18" charset="0"/>
              </a:rPr>
              <a:t>Perea </a:t>
            </a: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proporcionarán un Centro de recursos para padres en el lugar con recursos para promover la autosuficiencia, el rendimiento estudiantil, el asesoramiento y los servicios de apoyo.</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Las familias participarán en una batería de evaluaciones para desarrollar y lograr objetivos identificados para su hijo y su familia.</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Los entrenadores familiares, el director sénior de participación familiar y comunitaria y los socios comunitarios apoyarán a las familias con talleres para mejorar los niveles de habilidades de los adultos, las habilidades de crianza y compartir información sobre los programas disponibles.</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El Equipo de Participación Familiar participará en el programa de visitas domiciliarias para apoyar los objetivos familiares y académicos.</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Se ofrecerán mensualmente eventos de participación familiar y comunitaria a las familias para aumentar la participación familiar y la cultura escolar.</a:t>
            </a:r>
            <a:br xmlns:a="http://schemas.openxmlformats.org/drawingml/2006/main">
              <a:rPr lang="en-US" b="0" dirty="0">
                <a:solidFill>
                  <a:schemeClr val="tx1"/>
                </a:solidFill>
                <a:effectLst/>
              </a:rPr>
            </a:br>
            <a:endParaRPr xmlns:a="http://schemas.openxmlformats.org/drawingml/2006/main" lang="en-US" dirty="0">
              <a:solidFill>
                <a:schemeClr val="tx1"/>
              </a:solidFill>
            </a:endParaRPr>
          </a:p>
        </p:txBody>
      </p:sp>
    </p:spTree>
    <p:extLst>
      <p:ext uri="{BB962C8B-B14F-4D97-AF65-F5344CB8AC3E}">
        <p14:creationId xmlns:p14="http://schemas.microsoft.com/office/powerpoint/2010/main" val="4229250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22" name="Picture 21" descr="A sign with writing on it next to a plant and markers&#10;&#10;Description automatically generated">
            <a:extLst>
              <a:ext uri="{FF2B5EF4-FFF2-40B4-BE49-F238E27FC236}">
                <a16:creationId xmlns:a16="http://schemas.microsoft.com/office/drawing/2014/main" id="{583BB207-65FB-CACC-D711-6C278BF023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94450" y="1622012"/>
            <a:ext cx="10397950" cy="7772400"/>
          </a:xfrm>
          <a:prstGeom prst="rect">
            <a:avLst/>
          </a:prstGeom>
        </p:spPr>
      </p:pic>
    </p:spTree>
    <p:extLst>
      <p:ext uri="{BB962C8B-B14F-4D97-AF65-F5344CB8AC3E}">
        <p14:creationId xmlns:p14="http://schemas.microsoft.com/office/powerpoint/2010/main" val="281589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Plan de participación de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507AA68F-973C-2DFD-E9D5-5466C5F2AF94}"/>
              </a:ext>
            </a:extLst>
          </p:cNvPr>
          <p:cNvSpPr txBox="1"/>
          <p:nvPr/>
        </p:nvSpPr>
        <p:spPr>
          <a:xfrm>
            <a:off x="3248433" y="1916201"/>
            <a:ext cx="12942643" cy="6986528"/>
          </a:xfrm>
          <a:prstGeom prst="rect">
            <a:avLst/>
          </a:prstGeom>
          <a:noFill/>
        </p:spPr>
        <p:txBody>
          <a:bodyPr wrap="square">
            <a:spAutoFit/>
          </a:bodyPr>
          <a:lstStyle/>
          <a:p>
            <a:pPr xmlns:a="http://schemas.openxmlformats.org/drawingml/2006/main" marL="114300" indent="0" rtl="0">
              <a:spcBef>
                <a:spcPts val="0"/>
              </a:spcBef>
              <a:spcAft>
                <a:spcPts val="0"/>
              </a:spcAft>
              <a:buNone/>
            </a:pPr>
            <a:r xmlns:a="http://schemas.openxmlformats.org/drawingml/2006/main">
              <a:rPr lang="es" sz="3200" b="1" i="0" u="none" strike="noStrike" dirty="0">
                <a:solidFill>
                  <a:schemeClr val="accent4">
                    <a:lumMod val="75000"/>
                  </a:schemeClr>
                </a:solidFill>
                <a:effectLst/>
                <a:latin typeface="Times New Roman" panose="02020603050405020304" pitchFamily="18" charset="0"/>
              </a:rPr>
              <a:t>2. Establece una red de recursos comunitarios.</a:t>
            </a:r>
          </a:p>
          <a:p>
            <a:pPr marL="114300" indent="0" rtl="0">
              <a:spcBef>
                <a:spcPts val="0"/>
              </a:spcBef>
              <a:spcAft>
                <a:spcPts val="0"/>
              </a:spcAft>
              <a:buNone/>
            </a:pPr>
            <a:endParaRPr lang="en-US" sz="3200" b="1" i="0" u="none" strike="noStrike" dirty="0">
              <a:solidFill>
                <a:schemeClr val="accent4">
                  <a:lumMod val="75000"/>
                </a:schemeClr>
              </a:solidFill>
              <a:effectLst/>
              <a:latin typeface="Times New Roman" panose="02020603050405020304" pitchFamily="18" charset="0"/>
            </a:endParaRPr>
          </a:p>
          <a:p>
            <a:pPr xmlns:a="http://schemas.openxmlformats.org/drawingml/2006/main" marL="114300" indent="0" rtl="0">
              <a:spcBef>
                <a:spcPts val="0"/>
              </a:spcBef>
              <a:spcAft>
                <a:spcPts val="0"/>
              </a:spcAft>
              <a:buNone/>
            </a:pPr>
            <a:r xmlns:a="http://schemas.openxmlformats.org/drawingml/2006/main">
              <a:rPr lang="es" sz="3200" b="1" i="0" u="none" strike="noStrike" dirty="0">
                <a:solidFill>
                  <a:schemeClr val="accent4">
                    <a:lumMod val="75000"/>
                  </a:schemeClr>
                </a:solidFill>
                <a:effectLst/>
                <a:latin typeface="Times New Roman" panose="02020603050405020304" pitchFamily="18" charset="0"/>
              </a:rPr>
              <a:t>Las estrategias incluyen:</a:t>
            </a:r>
            <a:endParaRPr xmlns:a="http://schemas.openxmlformats.org/drawingml/2006/main" lang="en-US" sz="3200" b="0" dirty="0">
              <a:solidFill>
                <a:schemeClr val="accent4">
                  <a:lumMod val="75000"/>
                </a:schemeClr>
              </a:solidFill>
              <a:effectLst/>
            </a:endParaRP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Establecer alianzas con colegios comunitarios y técnicos como Southwest Community College, TCAT-Memphis y Arkansas State University-Mid-South.</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Mantener una relación con organizaciones de toda la ciudad para mejorar el aprendizaje de adultos y niños.</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Informar a las familias sobre diversos recursos y programas de extensión; incluidas organizaciones que promueven el aprendizaje y el bienestar.</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Vincular a las familias con servicios de apoyo, grupos de pares y diversos recursos alineados con las necesidades familiares.</a:t>
            </a:r>
          </a:p>
          <a:p>
            <a:pPr xmlns:a="http://schemas.openxmlformats.org/drawingml/2006/main" marL="457200" rtl="0" fontAlgn="base">
              <a:spcBef>
                <a:spcPts val="0"/>
              </a:spcBef>
              <a:spcAft>
                <a:spcPts val="1200"/>
              </a:spcAft>
              <a:buFont typeface="Arial" panose="020B0604020202020204" pitchFamily="34" charset="0"/>
              <a:buChar char="•"/>
            </a:pPr>
            <a:r xmlns:a="http://schemas.openxmlformats.org/drawingml/2006/main">
              <a:rPr lang="es" sz="3200" b="0" i="0" u="none" strike="noStrike" dirty="0">
                <a:solidFill>
                  <a:schemeClr val="accent4">
                    <a:lumMod val="75000"/>
                  </a:schemeClr>
                </a:solidFill>
                <a:effectLst/>
                <a:latin typeface="Times New Roman" panose="02020603050405020304" pitchFamily="18" charset="0"/>
              </a:rPr>
              <a:t>El Equipo de Participación Familiar se asegurará de que las familias conozcan los servicios y sus derechos según las leyes federales y estatales.</a:t>
            </a:r>
          </a:p>
        </p:txBody>
      </p:sp>
    </p:spTree>
    <p:extLst>
      <p:ext uri="{BB962C8B-B14F-4D97-AF65-F5344CB8AC3E}">
        <p14:creationId xmlns:p14="http://schemas.microsoft.com/office/powerpoint/2010/main" val="615158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Plan de participación de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51FD0113-545A-B6EB-5AC9-FBAC386ECA6C}"/>
              </a:ext>
            </a:extLst>
          </p:cNvPr>
          <p:cNvSpPr txBox="1"/>
          <p:nvPr/>
        </p:nvSpPr>
        <p:spPr>
          <a:xfrm>
            <a:off x="3695507" y="1998172"/>
            <a:ext cx="11430000" cy="5078313"/>
          </a:xfrm>
          <a:prstGeom prst="rect">
            <a:avLst/>
          </a:prstGeom>
          <a:noFill/>
        </p:spPr>
        <p:txBody>
          <a:bodyPr wrap="square">
            <a:spAutoFit/>
          </a:bodyPr>
          <a:lstStyle/>
          <a:p>
            <a:pPr xmlns:a="http://schemas.openxmlformats.org/drawingml/2006/main" marL="114300" indent="0" rtl="0">
              <a:spcBef>
                <a:spcPts val="1200"/>
              </a:spcBef>
              <a:spcAft>
                <a:spcPts val="0"/>
              </a:spcAft>
              <a:buNone/>
            </a:pPr>
            <a:r xmlns:a="http://schemas.openxmlformats.org/drawingml/2006/main">
              <a:rPr lang="es" sz="3600" dirty="0">
                <a:solidFill>
                  <a:schemeClr val="accent4">
                    <a:lumMod val="75000"/>
                  </a:schemeClr>
                </a:solidFill>
                <a:latin typeface="Times New Roman" panose="02020603050405020304" pitchFamily="18" charset="0"/>
              </a:rPr>
              <a:t>3. </a:t>
            </a:r>
            <a:r xmlns:a="http://schemas.openxmlformats.org/drawingml/2006/main">
              <a:rPr lang="es" sz="3600" b="1" i="0" u="none" strike="noStrike" dirty="0">
                <a:solidFill>
                  <a:schemeClr val="accent4">
                    <a:lumMod val="75000"/>
                  </a:schemeClr>
                </a:solidFill>
                <a:effectLst/>
                <a:latin typeface="Times New Roman" panose="02020603050405020304" pitchFamily="18" charset="0"/>
              </a:rPr>
              <a:t>Aumentar la participación familiar en la toma de decisiones</a:t>
            </a:r>
            <a:endParaRPr xmlns:a="http://schemas.openxmlformats.org/drawingml/2006/main" lang="en-US" sz="3600" b="0" dirty="0">
              <a:solidFill>
                <a:schemeClr val="accent4">
                  <a:lumMod val="75000"/>
                </a:schemeClr>
              </a:solidFill>
              <a:effectLst/>
            </a:endParaRPr>
          </a:p>
          <a:p>
            <a:pPr marL="114300" indent="0" rtl="0">
              <a:spcBef>
                <a:spcPts val="0"/>
              </a:spcBef>
              <a:spcAft>
                <a:spcPts val="0"/>
              </a:spcAft>
              <a:buNone/>
            </a:pPr>
            <a:endParaRPr lang="en-US" sz="3600" b="1" i="0" u="none" strike="noStrike" dirty="0">
              <a:solidFill>
                <a:schemeClr val="accent4">
                  <a:lumMod val="75000"/>
                </a:schemeClr>
              </a:solidFill>
              <a:effectLst/>
              <a:latin typeface="Times New Roman" panose="02020603050405020304" pitchFamily="18" charset="0"/>
            </a:endParaRPr>
          </a:p>
          <a:p>
            <a:pPr xmlns:a="http://schemas.openxmlformats.org/drawingml/2006/main" marL="114300" indent="0" rtl="0">
              <a:spcBef>
                <a:spcPts val="0"/>
              </a:spcBef>
              <a:spcAft>
                <a:spcPts val="0"/>
              </a:spcAft>
              <a:buNone/>
            </a:pPr>
            <a:r xmlns:a="http://schemas.openxmlformats.org/drawingml/2006/main">
              <a:rPr lang="es" sz="3600" b="1" i="0" u="none" strike="noStrike" dirty="0">
                <a:solidFill>
                  <a:schemeClr val="accent4">
                    <a:lumMod val="75000"/>
                  </a:schemeClr>
                </a:solidFill>
                <a:effectLst/>
                <a:latin typeface="Times New Roman" panose="02020603050405020304" pitchFamily="18" charset="0"/>
              </a:rPr>
              <a:t>Las estrategias incluyen:</a:t>
            </a:r>
            <a:endParaRPr xmlns:a="http://schemas.openxmlformats.org/drawingml/2006/main" lang="en-US" sz="3600" b="0" dirty="0">
              <a:solidFill>
                <a:schemeClr val="accent4">
                  <a:lumMod val="75000"/>
                </a:schemeClr>
              </a:solidFill>
              <a:effectLst/>
            </a:endParaRP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Cerrar brechas de participación en el Consejo Asesor Familiar para aumentar las relaciones entre padres y maestros y la cultura escolar.</a:t>
            </a:r>
          </a:p>
          <a:p>
            <a:pPr xmlns:a="http://schemas.openxmlformats.org/drawingml/2006/main" marL="457200" rtl="0" fontAlgn="base">
              <a:spcBef>
                <a:spcPts val="0"/>
              </a:spcBef>
              <a:spcAft>
                <a:spcPts val="120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Familias que comparten sus opiniones sobre el clima del campus, los programas futuros, las necesidades familiares y el Programa de Participación Familiar y Comunitaria del SOP completando encuestas anuales y semestrales.</a:t>
            </a:r>
          </a:p>
        </p:txBody>
      </p:sp>
    </p:spTree>
    <p:extLst>
      <p:ext uri="{BB962C8B-B14F-4D97-AF65-F5344CB8AC3E}">
        <p14:creationId xmlns:p14="http://schemas.microsoft.com/office/powerpoint/2010/main" val="154217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Plan de participación de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3806978" cy="8987076"/>
          </a:xfrm>
          <a:prstGeom prst="rect">
            <a:avLst/>
          </a:prstGeom>
          <a:noFill/>
        </p:spPr>
        <p:txBody>
          <a:bodyPr wrap="square" rtlCol="0">
            <a:spAutoFit/>
          </a:bodyPr>
          <a:lstStyle/>
          <a:p>
            <a:pPr xmlns:a="http://schemas.openxmlformats.org/drawingml/2006/main" marL="114300" indent="0" rtl="0">
              <a:spcBef>
                <a:spcPts val="1200"/>
              </a:spcBef>
              <a:spcAft>
                <a:spcPts val="0"/>
              </a:spcAft>
              <a:buNone/>
            </a:pPr>
            <a:r xmlns:a="http://schemas.openxmlformats.org/drawingml/2006/main">
              <a:rPr lang="es" sz="3600" b="1" i="0" u="none" strike="noStrike" dirty="0">
                <a:solidFill>
                  <a:schemeClr val="accent4">
                    <a:lumMod val="75000"/>
                  </a:schemeClr>
                </a:solidFill>
                <a:effectLst/>
                <a:latin typeface="Times New Roman" panose="02020603050405020304" pitchFamily="18" charset="0"/>
              </a:rPr>
              <a:t>4. Desarrollar las habilidades del personal en prácticas basadas en evidencia que ayuden a las familias a alcanzar los puntos de referencia de aprendizaje de sus hijos.</a:t>
            </a:r>
          </a:p>
          <a:p>
            <a:pPr xmlns:a="http://schemas.openxmlformats.org/drawingml/2006/main" marL="114300" indent="0" rtl="0">
              <a:spcBef>
                <a:spcPts val="1200"/>
              </a:spcBef>
              <a:spcAft>
                <a:spcPts val="0"/>
              </a:spcAft>
              <a:buNone/>
            </a:pPr>
            <a:r xmlns:a="http://schemas.openxmlformats.org/drawingml/2006/main">
              <a:rPr lang="es" sz="3600" b="1" i="0" u="none" strike="noStrike" dirty="0">
                <a:solidFill>
                  <a:schemeClr val="accent4">
                    <a:lumMod val="75000"/>
                  </a:schemeClr>
                </a:solidFill>
                <a:effectLst/>
                <a:latin typeface="Times New Roman" panose="02020603050405020304" pitchFamily="18" charset="0"/>
              </a:rPr>
              <a:t>Las estrategias incluyen:</a:t>
            </a:r>
            <a:endParaRPr xmlns:a="http://schemas.openxmlformats.org/drawingml/2006/main" lang="en-US" sz="4400" b="0" dirty="0">
              <a:solidFill>
                <a:schemeClr val="accent4">
                  <a:lumMod val="75000"/>
                </a:schemeClr>
              </a:solidFill>
              <a:effectLst/>
            </a:endParaRP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Desarrollo profesional continuo para todos los miembros del personal en las áreas de respuesta cultural, asociación académica, crianza informada sobre el trauma y participación familiar.</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Proporcionar conocimientos basados en la importancia del compromiso familiar.</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Proporcionar desarrollo profesional que se centre en conversaciones cruciales con las familias.</a:t>
            </a:r>
          </a:p>
          <a:p>
            <a:pPr xmlns:a="http://schemas.openxmlformats.org/drawingml/2006/main" marL="457200" rtl="0" fontAlgn="base">
              <a:spcBef>
                <a:spcPts val="0"/>
              </a:spcBef>
              <a:spcAft>
                <a:spcPts val="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Desarrollo profesional adicional que incluirá habilidades de desescalada, trato con familias en crisis, confidencialidad, etc.</a:t>
            </a:r>
          </a:p>
          <a:p>
            <a:pPr xmlns:a="http://schemas.openxmlformats.org/drawingml/2006/main" marL="457200" rtl="0" fontAlgn="base">
              <a:spcBef>
                <a:spcPts val="0"/>
              </a:spcBef>
              <a:spcAft>
                <a:spcPts val="1200"/>
              </a:spcAft>
              <a:buFont typeface="Arial" panose="020B0604020202020204" pitchFamily="34" charset="0"/>
              <a:buChar char="•"/>
            </a:pPr>
            <a:r xmlns:a="http://schemas.openxmlformats.org/drawingml/2006/main">
              <a:rPr lang="es" sz="3600" b="0" i="0" u="none" strike="noStrike" dirty="0">
                <a:solidFill>
                  <a:schemeClr val="accent4">
                    <a:lumMod val="75000"/>
                  </a:schemeClr>
                </a:solidFill>
                <a:effectLst/>
                <a:latin typeface="Times New Roman" panose="02020603050405020304" pitchFamily="18" charset="0"/>
              </a:rPr>
              <a:t>Obtener una comprensión de los servicios de intervención temprana para apoyar las consultas y necesidades de la familia.</a:t>
            </a:r>
          </a:p>
          <a:p>
            <a:endParaRPr lang="en-US" sz="3600" dirty="0">
              <a:solidFill>
                <a:schemeClr val="accent4">
                  <a:lumMod val="75000"/>
                </a:schemeClr>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Tree>
    <p:extLst>
      <p:ext uri="{BB962C8B-B14F-4D97-AF65-F5344CB8AC3E}">
        <p14:creationId xmlns:p14="http://schemas.microsoft.com/office/powerpoint/2010/main" val="357786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Pacto entre la escuela y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5632311"/>
          </a:xfrm>
          <a:prstGeom prst="rect">
            <a:avLst/>
          </a:prstGeom>
          <a:noFill/>
        </p:spPr>
        <p:txBody>
          <a:bodyPr wrap="square">
            <a:spAutoFit/>
          </a:bodyPr>
          <a:lstStyle/>
          <a:p>
            <a:pPr xmlns:a="http://schemas.openxmlformats.org/drawingml/2006/main" marL="114300" indent="0" rtl="0">
              <a:spcBef>
                <a:spcPts val="1200"/>
              </a:spcBef>
              <a:spcAft>
                <a:spcPts val="0"/>
              </a:spcAft>
              <a:buNone/>
            </a:pPr>
            <a:r xmlns:a="http://schemas.openxmlformats.org/drawingml/2006/main">
              <a:rPr lang="es" sz="3600" b="1" i="0" u="none" strike="noStrike" dirty="0">
                <a:solidFill>
                  <a:schemeClr val="accent4">
                    <a:lumMod val="75000"/>
                  </a:schemeClr>
                </a:solidFill>
                <a:effectLst/>
                <a:latin typeface="Times New Roman" panose="02020603050405020304" pitchFamily="18" charset="0"/>
              </a:rPr>
              <a:t>Pacto entre la escuela y los padres</a:t>
            </a:r>
          </a:p>
          <a:p>
            <a:r xmlns:a="http://schemas.openxmlformats.org/drawingml/2006/main">
              <a:rPr lang="es" altLang="en-US" sz="3600" dirty="0">
                <a:solidFill>
                  <a:schemeClr val="accent4">
                    <a:lumMod val="75000"/>
                  </a:schemeClr>
                </a:solidFill>
                <a:ea typeface="ＭＳ Ｐゴシック" panose="020B0600070205080204" pitchFamily="34" charset="-128"/>
              </a:rPr>
              <a:t>El pacto es un compromiso de la escuela, los padres y el estudiante para compartir la responsabilidad de mejorar el rendimiento académico.</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xmlns:a="http://schemas.openxmlformats.org/drawingml/2006/main">
              <a:rPr lang="es" altLang="en-US" sz="3600" dirty="0">
                <a:solidFill>
                  <a:schemeClr val="accent4">
                    <a:lumMod val="75000"/>
                  </a:schemeClr>
                </a:solidFill>
                <a:ea typeface="ＭＳ Ｐゴシック" panose="020B0600070205080204" pitchFamily="34" charset="-128"/>
              </a:rPr>
              <a:t>Ustedes, como padres del Título I, tienen derecho a participar en el desarrollo del Pacto entre la escuela y los padres.</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xmlns:a="http://schemas.openxmlformats.org/drawingml/2006/main">
              <a:rPr lang="es" altLang="en-US" sz="3600" dirty="0">
                <a:solidFill>
                  <a:schemeClr val="accent4">
                    <a:lumMod val="75000"/>
                  </a:schemeClr>
                </a:solidFill>
                <a:ea typeface="ＭＳ Ｐゴシック" panose="020B0600070205080204" pitchFamily="34" charset="-128"/>
              </a:rPr>
              <a:t>Una vez reunidas todas las firmas, los pactos quedarán ubicados en mi oficina.</a:t>
            </a:r>
          </a:p>
        </p:txBody>
      </p:sp>
    </p:spTree>
    <p:extLst>
      <p:ext uri="{BB962C8B-B14F-4D97-AF65-F5344CB8AC3E}">
        <p14:creationId xmlns:p14="http://schemas.microsoft.com/office/powerpoint/2010/main" val="379015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Código de conducta estudiantil</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2730020" y="1458595"/>
            <a:ext cx="14840479" cy="6986528"/>
          </a:xfrm>
          <a:prstGeom prst="rect">
            <a:avLst/>
          </a:prstGeom>
          <a:noFill/>
        </p:spPr>
        <p:txBody>
          <a:bodyPr wrap="square">
            <a:spAutoFit/>
          </a:bodyPr>
          <a:lstStyle/>
          <a:p>
            <a:pPr xmlns:a="http://schemas.openxmlformats.org/drawingml/2006/main" marL="0" lvl="0" indent="0" algn="ctr" rtl="0">
              <a:spcBef>
                <a:spcPts val="0"/>
              </a:spcBef>
              <a:spcAft>
                <a:spcPts val="0"/>
              </a:spcAft>
              <a:buNone/>
            </a:pPr>
            <a:r xmlns:a="http://schemas.openxmlformats.org/drawingml/2006/main">
              <a:rPr lang="es" sz="2800" b="1" i="0" u="none" strike="noStrike" dirty="0">
                <a:solidFill>
                  <a:schemeClr val="accent4">
                    <a:lumMod val="75000"/>
                  </a:schemeClr>
                </a:solidFill>
                <a:effectLst/>
                <a:latin typeface="Times New Roman" panose="02020603050405020304" pitchFamily="18" charset="0"/>
              </a:rPr>
              <a:t> </a:t>
            </a:r>
            <a:r xmlns:a="http://schemas.openxmlformats.org/drawingml/2006/main">
              <a:rPr lang="es" sz="2800" b="1" dirty="0">
                <a:solidFill>
                  <a:schemeClr val="accent4">
                    <a:lumMod val="75000"/>
                  </a:schemeClr>
                </a:solidFill>
                <a:latin typeface="Cambria"/>
                <a:ea typeface="Cambria"/>
                <a:cs typeface="Cambria"/>
                <a:sym typeface="Cambria"/>
              </a:rPr>
              <a:t>Ejemplos de comportamientos inaceptables</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Contacto físico con otra persona con o sin intención de causarle daño</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Lucha</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Bullying (incluye el cyberbullying)</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Representar una amenaza física para uno mismo o para otros (golpearse la cabeza, hacer una amenaza)</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Posesión de armas, drogas o alcohol.</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Venir a la escuela o a cualquier actividad escolar bajo la influencia del alcohol, drogas u otra sustancia extraña.</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Negativa a permanecer dentro del sitio del profesor</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Acoso verbal a un profesor (insultos, insultos o burlas)</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Uso de blasfemias</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Rabieta a un volumen que inhibe el flujo de la clase</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Destrucción de propiedad</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Robo</a:t>
            </a:r>
          </a:p>
          <a:p>
            <a:pPr xmlns:a="http://schemas.openxmlformats.org/drawingml/2006/main" marL="457200" lvl="0" indent="-317500" algn="l" rtl="0">
              <a:spcBef>
                <a:spcPts val="0"/>
              </a:spcBef>
              <a:spcAft>
                <a:spcPts val="0"/>
              </a:spcAft>
              <a:buClr>
                <a:schemeClr val="dk1"/>
              </a:buClr>
              <a:buSzPts val="1400"/>
              <a:buFont typeface="Cambria"/>
              <a:buChar char="●"/>
            </a:pPr>
            <a:r xmlns:a="http://schemas.openxmlformats.org/drawingml/2006/main">
              <a:rPr lang="es" sz="2800" dirty="0">
                <a:solidFill>
                  <a:schemeClr val="accent4">
                    <a:lumMod val="75000"/>
                  </a:schemeClr>
                </a:solidFill>
                <a:latin typeface="Cambria"/>
                <a:ea typeface="Cambria"/>
                <a:cs typeface="Cambria"/>
                <a:sym typeface="Cambria"/>
              </a:rPr>
              <a:t>Contactos, lenguaje, gestos o acciones de carácter sexual que provoquen lesiones, miedo y/o daño emocional a otra persona, con o sin el uso de la fuerza.</a:t>
            </a:r>
          </a:p>
        </p:txBody>
      </p:sp>
    </p:spTree>
    <p:extLst>
      <p:ext uri="{BB962C8B-B14F-4D97-AF65-F5344CB8AC3E}">
        <p14:creationId xmlns:p14="http://schemas.microsoft.com/office/powerpoint/2010/main" val="363888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8" y="125730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30873" y="119085"/>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Plan de estudios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034863" y="825196"/>
            <a:ext cx="10835178" cy="10987623"/>
          </a:xfrm>
          <a:prstGeom prst="rect">
            <a:avLst/>
          </a:prstGeom>
          <a:noFill/>
        </p:spPr>
        <p:txBody>
          <a:bodyPr wrap="square" rtlCol="0">
            <a:spAutoFit/>
          </a:bodyPr>
          <a:lstStyle/>
          <a:p>
            <a:endParaRPr lang="en-US" dirty="0"/>
          </a:p>
          <a:p>
            <a:pPr xmlns:a="http://schemas.openxmlformats.org/drawingml/2006/main" marL="285750" indent="-285750">
              <a:buFont typeface="Arial" panose="020B0604020202020204" pitchFamily="34" charset="0"/>
              <a:buChar char="•"/>
            </a:pPr>
            <a:r xmlns:a="http://schemas.openxmlformats.org/drawingml/2006/main">
              <a:rPr lang="es" sz="3600" b="1" dirty="0">
                <a:solidFill>
                  <a:schemeClr val="accent4">
                    <a:lumMod val="75000"/>
                  </a:schemeClr>
                </a:solidFill>
              </a:rPr>
              <a:t>Matemáticas</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Matemáticas Eureka</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Estoy listo</a:t>
            </a:r>
          </a:p>
          <a:p>
            <a:pPr marL="285750" indent="-285750">
              <a:buFont typeface="Arial" panose="020B0604020202020204" pitchFamily="34" charset="0"/>
              <a:buChar char="•"/>
            </a:pPr>
            <a:endParaRPr lang="en-US" sz="3200" dirty="0">
              <a:solidFill>
                <a:schemeClr val="accent4">
                  <a:lumMod val="75000"/>
                </a:schemeClr>
              </a:solidFill>
            </a:endParaRPr>
          </a:p>
          <a:p>
            <a:pPr xmlns:a="http://schemas.openxmlformats.org/drawingml/2006/main" marL="285750" indent="-285750">
              <a:buFont typeface="Arial" panose="020B0604020202020204" pitchFamily="34" charset="0"/>
              <a:buChar char="•"/>
            </a:pPr>
            <a:r xmlns:a="http://schemas.openxmlformats.org/drawingml/2006/main">
              <a:rPr lang="es" sz="3600" b="1" dirty="0">
                <a:solidFill>
                  <a:schemeClr val="accent4">
                    <a:lumMod val="75000"/>
                  </a:schemeClr>
                </a:solidFill>
              </a:rPr>
              <a:t>Ciencia</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Grandes mentes</a:t>
            </a:r>
          </a:p>
          <a:p>
            <a:pPr lvl="1"/>
            <a:endParaRPr lang="en-US" sz="3200" dirty="0">
              <a:solidFill>
                <a:schemeClr val="accent4">
                  <a:lumMod val="75000"/>
                </a:schemeClr>
              </a:solidFill>
            </a:endParaRPr>
          </a:p>
          <a:p>
            <a:pPr xmlns:a="http://schemas.openxmlformats.org/drawingml/2006/main" marL="285750" indent="-285750">
              <a:buFont typeface="Arial" panose="020B0604020202020204" pitchFamily="34" charset="0"/>
              <a:buChar char="•"/>
            </a:pPr>
            <a:r xmlns:a="http://schemas.openxmlformats.org/drawingml/2006/main">
              <a:rPr lang="es" sz="3600" b="1" dirty="0">
                <a:solidFill>
                  <a:schemeClr val="accent4">
                    <a:lumMod val="75000"/>
                  </a:schemeClr>
                </a:solidFill>
              </a:rPr>
              <a:t>Estudios sociales</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Estudios semanales</a:t>
            </a:r>
          </a:p>
          <a:p>
            <a:pPr lvl="1"/>
            <a:endParaRPr lang="en-US" sz="3200" dirty="0">
              <a:solidFill>
                <a:schemeClr val="accent4">
                  <a:lumMod val="75000"/>
                </a:schemeClr>
              </a:solidFill>
            </a:endParaRPr>
          </a:p>
          <a:p>
            <a:pPr xmlns:a="http://schemas.openxmlformats.org/drawingml/2006/main" marL="285750" indent="-285750">
              <a:buFont typeface="Arial" panose="020B0604020202020204" pitchFamily="34" charset="0"/>
              <a:buChar char="•"/>
            </a:pPr>
            <a:r xmlns:a="http://schemas.openxmlformats.org/drawingml/2006/main">
              <a:rPr lang="es" sz="3600" b="1" dirty="0">
                <a:solidFill>
                  <a:schemeClr val="accent4">
                    <a:lumMod val="75000"/>
                  </a:schemeClr>
                </a:solidFill>
              </a:rPr>
              <a:t>Lectura</a:t>
            </a:r>
            <a:r xmlns:a="http://schemas.openxmlformats.org/drawingml/2006/main">
              <a:rPr lang="es" sz="3200" b="1" dirty="0">
                <a:solidFill>
                  <a:schemeClr val="accent4">
                    <a:lumMod val="75000"/>
                  </a:schemeClr>
                </a:solidFill>
              </a:rPr>
              <a:t> </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EL</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Leyendo el horizonte</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Elevar</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Ídem</a:t>
            </a:r>
          </a:p>
          <a:p>
            <a:pPr xmlns:a="http://schemas.openxmlformats.org/drawingml/2006/main" marL="742950" lvl="1" indent="-285750">
              <a:buFont typeface="Arial" panose="020B0604020202020204" pitchFamily="34" charset="0"/>
              <a:buChar char="•"/>
            </a:pPr>
            <a:r xmlns:a="http://schemas.openxmlformats.org/drawingml/2006/main">
              <a:rPr lang="es" sz="3200" dirty="0">
                <a:solidFill>
                  <a:schemeClr val="accent4">
                    <a:lumMod val="75000"/>
                  </a:schemeClr>
                </a:solidFill>
              </a:rPr>
              <a:t>Estoy listo</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646331"/>
          </a:xfrm>
          <a:prstGeom prst="rect">
            <a:avLst/>
          </a:prstGeom>
          <a:noFill/>
        </p:spPr>
        <p:txBody>
          <a:bodyPr wrap="square">
            <a:spAutoFit/>
          </a:bodyPr>
          <a:lstStyle/>
          <a:p>
            <a:pPr xmlns:a="http://schemas.openxmlformats.org/drawingml/2006/main" marL="114300" indent="0" rtl="0">
              <a:spcBef>
                <a:spcPts val="1200"/>
              </a:spcBef>
              <a:spcAft>
                <a:spcPts val="0"/>
              </a:spcAft>
              <a:buNone/>
            </a:pPr>
            <a:r xmlns:a="http://schemas.openxmlformats.org/drawingml/2006/main">
              <a:rPr lang="es" sz="3600" b="1" i="0" u="none" strike="noStrike" dirty="0">
                <a:solidFill>
                  <a:schemeClr val="accent4">
                    <a:lumMod val="75000"/>
                  </a:schemeClr>
                </a:solidFill>
                <a:effectLst/>
                <a:latin typeface="Times New Roman" panose="02020603050405020304" pitchFamily="18" charset="0"/>
              </a:rPr>
              <a:t> </a:t>
            </a:r>
            <a:endParaRPr xmlns:a="http://schemas.openxmlformats.org/drawingml/2006/main" lang="en-US" altLang="en-US" sz="3600" dirty="0">
              <a:solidFill>
                <a:schemeClr val="accent4">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2458966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Uniforme escolar</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2384" y="1592536"/>
            <a:ext cx="14840479" cy="6312690"/>
          </a:xfrm>
          <a:prstGeom prst="rect">
            <a:avLst/>
          </a:prstGeom>
          <a:noFill/>
        </p:spPr>
        <p:txBody>
          <a:bodyPr wrap="square">
            <a:spAutoFit/>
          </a:bodyPr>
          <a:lstStyle/>
          <a:p>
            <a:pPr xmlns:a="http://schemas.openxmlformats.org/drawingml/2006/main" marL="0" lvl="0" indent="0" algn="l" rtl="0">
              <a:lnSpc>
                <a:spcPct val="107916"/>
              </a:lnSpc>
              <a:spcBef>
                <a:spcPts val="0"/>
              </a:spcBef>
              <a:spcAft>
                <a:spcPts val="0"/>
              </a:spcAft>
              <a:buNone/>
            </a:pPr>
            <a:r xmlns:a="http://schemas.openxmlformats.org/drawingml/2006/main">
              <a:rPr lang="es" sz="3600" b="1" dirty="0">
                <a:solidFill>
                  <a:schemeClr val="accent4">
                    <a:lumMod val="75000"/>
                  </a:schemeClr>
                </a:solidFill>
                <a:latin typeface="Cambria"/>
                <a:ea typeface="Cambria"/>
                <a:cs typeface="Cambria"/>
                <a:sym typeface="Cambria"/>
              </a:rPr>
              <a:t>Código de vestimenta</a:t>
            </a:r>
          </a:p>
          <a:p>
            <a:pPr xmlns:a="http://schemas.openxmlformats.org/drawingml/2006/main" marL="0" lvl="0" indent="0" algn="l" rtl="0">
              <a:spcBef>
                <a:spcPts val="800"/>
              </a:spcBef>
              <a:spcAft>
                <a:spcPts val="0"/>
              </a:spcAft>
              <a:buNone/>
            </a:pPr>
            <a:r xmlns:a="http://schemas.openxmlformats.org/drawingml/2006/main">
              <a:rPr lang="es" sz="3600" dirty="0">
                <a:solidFill>
                  <a:schemeClr val="accent4">
                    <a:lumMod val="75000"/>
                  </a:schemeClr>
                </a:solidFill>
                <a:latin typeface="Cambria"/>
                <a:ea typeface="Cambria"/>
                <a:cs typeface="Cambria"/>
                <a:sym typeface="Cambria"/>
              </a:rPr>
              <a:t>Los uniformes son obligatorios para cada niño. El uniforme consiste en pantalones de color azul oscuro, negro o caqui y una camiseta polo amarilla o violeta con o sin el logotipo </a:t>
            </a:r>
            <a:r xmlns:a="http://schemas.openxmlformats.org/drawingml/2006/main">
              <a:rPr lang="es" sz="3600" dirty="0" err="1">
                <a:solidFill>
                  <a:schemeClr val="accent4">
                    <a:lumMod val="75000"/>
                  </a:schemeClr>
                </a:solidFill>
                <a:latin typeface="Cambria"/>
                <a:ea typeface="Cambria"/>
                <a:cs typeface="Cambria"/>
                <a:sym typeface="Cambria"/>
              </a:rPr>
              <a:t>de SoP </a:t>
            </a:r>
            <a:r xmlns:a="http://schemas.openxmlformats.org/drawingml/2006/main">
              <a:rPr lang="es" sz="3600" dirty="0">
                <a:solidFill>
                  <a:schemeClr val="accent4">
                    <a:lumMod val="75000"/>
                  </a:schemeClr>
                </a:solidFill>
                <a:latin typeface="Cambria"/>
                <a:ea typeface="Cambria"/>
                <a:cs typeface="Cambria"/>
                <a:sym typeface="Cambria"/>
              </a:rPr>
              <a:t>. Las camisetas polo son obligatorias de lunes a jueves. Las camisetas escolares están permitidas SÓLO los </a:t>
            </a:r>
            <a:r xmlns:a="http://schemas.openxmlformats.org/drawingml/2006/main">
              <a:rPr lang="es" sz="3600" b="1" dirty="0">
                <a:solidFill>
                  <a:schemeClr val="accent4">
                    <a:lumMod val="75000"/>
                  </a:schemeClr>
                </a:solidFill>
                <a:latin typeface="Cambria"/>
                <a:ea typeface="Cambria"/>
                <a:cs typeface="Cambria"/>
                <a:sym typeface="Cambria"/>
              </a:rPr>
              <a:t>viernes </a:t>
            </a:r>
            <a:r xmlns:a="http://schemas.openxmlformats.org/drawingml/2006/main">
              <a:rPr lang="es" sz="3600" dirty="0">
                <a:solidFill>
                  <a:schemeClr val="accent4">
                    <a:lumMod val="75000"/>
                  </a:schemeClr>
                </a:solidFill>
                <a:latin typeface="Cambria"/>
                <a:ea typeface="Cambria"/>
                <a:cs typeface="Cambria"/>
                <a:sym typeface="Cambria"/>
              </a:rPr>
              <a:t>. Todas las camisetas deben estar metidas por dentro del pantalón. No se acepta ropa vaquera. No se aceptan pendientes ni pantalones holgados. Se permiten pantalones cortos para caminar (son pantalones cortos rectos que llegan hasta la rodilla).</a:t>
            </a:r>
          </a:p>
          <a:p>
            <a:pPr xmlns:a="http://schemas.openxmlformats.org/drawingml/2006/main" marL="457200" lvl="0" indent="-330200" algn="l" rtl="0">
              <a:spcBef>
                <a:spcPts val="800"/>
              </a:spcBef>
              <a:spcAft>
                <a:spcPts val="0"/>
              </a:spcAft>
              <a:buClr>
                <a:schemeClr val="dk1"/>
              </a:buClr>
              <a:buSzPts val="1600"/>
              <a:buFont typeface="Cambria"/>
              <a:buChar char="•"/>
            </a:pPr>
            <a:r xmlns:a="http://schemas.openxmlformats.org/drawingml/2006/main">
              <a:rPr lang="es" sz="3600" b="1" dirty="0">
                <a:solidFill>
                  <a:schemeClr val="accent4">
                    <a:lumMod val="75000"/>
                  </a:schemeClr>
                </a:solidFill>
                <a:latin typeface="Cambria"/>
                <a:ea typeface="Cambria"/>
                <a:cs typeface="Cambria"/>
                <a:sym typeface="Cambria"/>
              </a:rPr>
              <a:t>Sin sandalias</a:t>
            </a:r>
          </a:p>
          <a:p>
            <a:pPr xmlns:a="http://schemas.openxmlformats.org/drawingml/2006/main" marL="457200" lvl="0" indent="-330200" algn="l" rtl="0">
              <a:spcBef>
                <a:spcPts val="0"/>
              </a:spcBef>
              <a:spcAft>
                <a:spcPts val="0"/>
              </a:spcAft>
              <a:buClr>
                <a:schemeClr val="dk1"/>
              </a:buClr>
              <a:buSzPts val="1600"/>
              <a:buFont typeface="Cambria"/>
              <a:buChar char="•"/>
            </a:pPr>
            <a:r xmlns:a="http://schemas.openxmlformats.org/drawingml/2006/main">
              <a:rPr lang="es" sz="3600" b="1" dirty="0">
                <a:solidFill>
                  <a:schemeClr val="accent4">
                    <a:lumMod val="75000"/>
                  </a:schemeClr>
                </a:solidFill>
                <a:latin typeface="Cambria"/>
                <a:ea typeface="Cambria"/>
                <a:cs typeface="Cambria"/>
                <a:sym typeface="Cambria"/>
              </a:rPr>
              <a:t>Sin pendientes</a:t>
            </a:r>
          </a:p>
          <a:p>
            <a:pPr xmlns:a="http://schemas.openxmlformats.org/drawingml/2006/main" marL="457200" lvl="0" indent="-330200" algn="l" rtl="0">
              <a:spcBef>
                <a:spcPts val="0"/>
              </a:spcBef>
              <a:spcAft>
                <a:spcPts val="0"/>
              </a:spcAft>
              <a:buClr>
                <a:schemeClr val="dk1"/>
              </a:buClr>
              <a:buSzPts val="1600"/>
              <a:buFont typeface="Cambria"/>
              <a:buChar char="•"/>
            </a:pPr>
            <a:r xmlns:a="http://schemas.openxmlformats.org/drawingml/2006/main">
              <a:rPr lang="es" sz="3600" b="1" dirty="0">
                <a:solidFill>
                  <a:schemeClr val="accent4">
                    <a:lumMod val="75000"/>
                  </a:schemeClr>
                </a:solidFill>
                <a:latin typeface="Cambria"/>
                <a:ea typeface="Cambria"/>
                <a:cs typeface="Cambria"/>
                <a:sym typeface="Cambria"/>
              </a:rPr>
              <a:t>No se permiten pantalones cortos de 6 pulgadas por encima de la rodilla.</a:t>
            </a:r>
          </a:p>
          <a:p>
            <a:pPr marL="0" lvl="0" indent="0" algn="ctr" rtl="0">
              <a:spcBef>
                <a:spcPts val="0"/>
              </a:spcBef>
              <a:spcAft>
                <a:spcPts val="0"/>
              </a:spcAft>
              <a:buNone/>
            </a:pPr>
            <a:endParaRPr lang="en-US" sz="2800" dirty="0">
              <a:solidFill>
                <a:schemeClr val="accent4">
                  <a:lumMod val="75000"/>
                </a:schemeClr>
              </a:solidFill>
              <a:latin typeface="Cambria"/>
              <a:ea typeface="Cambria"/>
              <a:cs typeface="Cambria"/>
              <a:sym typeface="Cambria"/>
            </a:endParaRPr>
          </a:p>
        </p:txBody>
      </p:sp>
    </p:spTree>
    <p:extLst>
      <p:ext uri="{BB962C8B-B14F-4D97-AF65-F5344CB8AC3E}">
        <p14:creationId xmlns:p14="http://schemas.microsoft.com/office/powerpoint/2010/main" val="285382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Expectativas de los estudiantes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624430" y="1780851"/>
            <a:ext cx="14840479" cy="4524315"/>
          </a:xfrm>
          <a:prstGeom prst="rect">
            <a:avLst/>
          </a:prstGeom>
          <a:noFill/>
        </p:spPr>
        <p:txBody>
          <a:bodyPr wrap="square">
            <a:spAutoFit/>
          </a:bodyPr>
          <a:lstStyle/>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Sea puntual y tenga los materiales necesarios para la clase</a:t>
            </a:r>
          </a:p>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Seguir las reglas, procedimientos y código de vestimenta</a:t>
            </a:r>
          </a:p>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Completar tareas</a:t>
            </a:r>
          </a:p>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Devolver la carpeta del miércoles antes del jueves</a:t>
            </a:r>
          </a:p>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Mantener la carpeta de tareas</a:t>
            </a:r>
          </a:p>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Trabajo de recuperación realizado en tiempo y forma</a:t>
            </a:r>
          </a:p>
          <a:p>
            <a:pPr xmlns:a="http://schemas.openxmlformats.org/drawingml/2006/main" marL="285750" indent="-285750">
              <a:buFont typeface="Arial" panose="020B0604020202020204" pitchFamily="34" charset="0"/>
              <a:buChar char="•"/>
            </a:pPr>
            <a:r xmlns:a="http://schemas.openxmlformats.org/drawingml/2006/main">
              <a:rPr lang="es" altLang="en-US" sz="3600" dirty="0">
                <a:solidFill>
                  <a:schemeClr val="accent4">
                    <a:lumMod val="75000"/>
                  </a:schemeClr>
                </a:solidFill>
              </a:rPr>
              <a:t>Entregar notas/dinero al profesor</a:t>
            </a:r>
          </a:p>
          <a:p>
            <a:pPr xmlns:a="http://schemas.openxmlformats.org/drawingml/2006/main" marL="0" indent="0">
              <a:buFont typeface="Arial" panose="020B0604020202020204" pitchFamily="34" charset="0"/>
              <a:buNone/>
            </a:pPr>
            <a:r xmlns:a="http://schemas.openxmlformats.org/drawingml/2006/main">
              <a:rPr lang="es" altLang="en-US" sz="3600" b="1" dirty="0">
                <a:solidFill>
                  <a:schemeClr val="accent4">
                    <a:lumMod val="75000"/>
                  </a:schemeClr>
                </a:solidFill>
              </a:rPr>
              <a:t>(Enumere todo lo que espera que hagan los estudiantes)</a:t>
            </a:r>
          </a:p>
        </p:txBody>
      </p:sp>
    </p:spTree>
    <p:extLst>
      <p:ext uri="{BB962C8B-B14F-4D97-AF65-F5344CB8AC3E}">
        <p14:creationId xmlns:p14="http://schemas.microsoft.com/office/powerpoint/2010/main" val="412853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Comunicaciones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7460" y="1704049"/>
            <a:ext cx="14840479" cy="2862322"/>
          </a:xfrm>
          <a:prstGeom prst="rect">
            <a:avLst/>
          </a:prstGeom>
          <a:noFill/>
        </p:spPr>
        <p:txBody>
          <a:bodyPr wrap="square">
            <a:spAutoFit/>
          </a:bodyPr>
          <a:lstStyle/>
          <a:p>
            <a:pPr xmlns:a="http://schemas.openxmlformats.org/drawingml/2006/main" marL="285750" indent="-285750">
              <a:lnSpc>
                <a:spcPct val="90000"/>
              </a:lnSpc>
              <a:buFont typeface="Arial" panose="020B0604020202020204" pitchFamily="34" charset="0"/>
              <a:buChar char="•"/>
              <a:defRPr/>
            </a:pPr>
            <a:r xmlns:a="http://schemas.openxmlformats.org/drawingml/2006/main">
              <a:rPr lang="es" sz="4000" dirty="0">
                <a:solidFill>
                  <a:schemeClr val="tx1"/>
                </a:solidFill>
                <a:ea typeface="ＭＳ Ｐゴシック" charset="0"/>
                <a:cs typeface="ＭＳ Ｐゴシック" charset="0"/>
              </a:rPr>
              <a:t>Se requieren conferencias previamente concertadas para las conferencias que se celebren fuera de las conferencias de toda la escuela.</a:t>
            </a:r>
          </a:p>
          <a:p>
            <a:pPr xmlns:a="http://schemas.openxmlformats.org/drawingml/2006/main" marL="285750" indent="-285750">
              <a:lnSpc>
                <a:spcPct val="90000"/>
              </a:lnSpc>
              <a:buFont typeface="Arial" panose="020B0604020202020204" pitchFamily="34" charset="0"/>
              <a:buChar char="•"/>
              <a:defRPr/>
            </a:pPr>
            <a:r xmlns:a="http://schemas.openxmlformats.org/drawingml/2006/main">
              <a:rPr lang="es" sz="4000" dirty="0">
                <a:solidFill>
                  <a:schemeClr val="tx1"/>
                </a:solidFill>
                <a:ea typeface="ＭＳ Ｐゴシック" charset="0"/>
                <a:cs typeface="ＭＳ Ｐゴシック" charset="0"/>
              </a:rPr>
              <a:t>Las conferencias deben realizarse durante el período de planificación del docente o antes/después de la escuela.</a:t>
            </a:r>
          </a:p>
          <a:p>
            <a:pPr marL="0" indent="0">
              <a:buFont typeface="Arial" panose="020B0604020202020204" pitchFamily="34" charset="0"/>
              <a:buNone/>
            </a:pPr>
            <a:endParaRPr lang="en-US" altLang="en-US" sz="3600" b="1" dirty="0">
              <a:solidFill>
                <a:schemeClr val="accent4">
                  <a:lumMod val="75000"/>
                </a:schemeClr>
              </a:solidFill>
            </a:endParaRPr>
          </a:p>
        </p:txBody>
      </p:sp>
    </p:spTree>
    <p:extLst>
      <p:ext uri="{BB962C8B-B14F-4D97-AF65-F5344CB8AC3E}">
        <p14:creationId xmlns:p14="http://schemas.microsoft.com/office/powerpoint/2010/main" val="321415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Preguntas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69495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xmlns:a="http://schemas.openxmlformats.org/drawingml/2006/main">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pic>
        <p:nvPicPr>
          <p:cNvPr id="23" name="Picture 22" descr="A group of colorful circles with question marks&#10;&#10;Description automatically generated">
            <a:extLst>
              <a:ext uri="{FF2B5EF4-FFF2-40B4-BE49-F238E27FC236}">
                <a16:creationId xmlns:a16="http://schemas.microsoft.com/office/drawing/2014/main" id="{56800ADD-3139-E6AC-043F-0C4BA1D6E7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9310" y="2096907"/>
            <a:ext cx="10835178" cy="6438939"/>
          </a:xfrm>
          <a:prstGeom prst="rect">
            <a:avLst/>
          </a:prstGeom>
        </p:spPr>
      </p:pic>
    </p:spTree>
    <p:extLst>
      <p:ext uri="{BB962C8B-B14F-4D97-AF65-F5344CB8AC3E}">
        <p14:creationId xmlns:p14="http://schemas.microsoft.com/office/powerpoint/2010/main" val="244652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17" name="TextBox 17"/>
          <p:cNvSpPr txBox="1"/>
          <p:nvPr/>
        </p:nvSpPr>
        <p:spPr>
          <a:xfrm>
            <a:off x="-18222" y="309133"/>
            <a:ext cx="11266797" cy="1370112"/>
          </a:xfrm>
          <a:prstGeom prst="rect">
            <a:avLst/>
          </a:prstGeom>
        </p:spPr>
        <p:txBody>
          <a:bodyPr lIns="0" tIns="0" rIns="0" bIns="0" rtlCol="0" anchor="t">
            <a:spAutoFit/>
          </a:bodyPr>
          <a:lstStyle/>
          <a:p>
            <a:pPr xmlns:a="http://schemas.openxmlformats.org/drawingml/2006/main" algn="ctr">
              <a:lnSpc>
                <a:spcPts val="10596"/>
              </a:lnSpc>
            </a:pPr>
            <a:r xmlns:a="http://schemas.openxmlformats.org/drawingml/2006/main">
              <a:rPr lang="es" sz="9632" dirty="0">
                <a:solidFill>
                  <a:srgbClr val="6D2374"/>
                </a:solidFill>
                <a:latin typeface="Black Mango"/>
                <a:ea typeface="Black Mango"/>
                <a:cs typeface="Black Mango"/>
                <a:sym typeface="Black Mango"/>
              </a:rPr>
              <a:t>Orden del día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8125301"/>
          </a:xfrm>
          <a:prstGeom prst="rect">
            <a:avLst/>
          </a:prstGeom>
          <a:noFill/>
        </p:spPr>
        <p:txBody>
          <a:bodyPr wrap="square" rtlCol="0">
            <a:spAutoFit/>
          </a:bodyPr>
          <a:lstStyle/>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Presentación de los profesores</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¿Qué es el Título I?</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Datos actuales </a:t>
            </a:r>
            <a:r xmlns:a="http://schemas.openxmlformats.org/drawingml/2006/main">
              <a:rPr lang="es" sz="3600" dirty="0" err="1">
                <a:solidFill>
                  <a:schemeClr val="accent4">
                    <a:lumMod val="75000"/>
                  </a:schemeClr>
                </a:solidFill>
              </a:rPr>
              <a:t>de Perea</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Cualificaciones de los docentes</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Informar sobre el progreso del alumno</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El derecho de los padres a saber</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Participación de los padres</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Pacto entre la escuela y los padres</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Código de conducta estudiantil</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Plan de estudios de la escuela</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Uniforme</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Expectativas de los estudiantes</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Comunicación</a:t>
            </a:r>
          </a:p>
          <a:p>
            <a:pPr xmlns:a="http://schemas.openxmlformats.org/drawingml/2006/main" marL="571500" indent="-571500">
              <a:buFont typeface="Arial" panose="020B0604020202020204" pitchFamily="34" charset="0"/>
              <a:buChar char="•"/>
            </a:pPr>
            <a:r xmlns:a="http://schemas.openxmlformats.org/drawingml/2006/main">
              <a:rPr lang="es" sz="3600" dirty="0">
                <a:solidFill>
                  <a:schemeClr val="accent4">
                    <a:lumMod val="75000"/>
                  </a:schemeClr>
                </a:solidFill>
              </a:rPr>
              <a:t>Encuesta de interés para padres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9234488"/>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028700" y="2290319"/>
            <a:ext cx="1719327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rot="5400000">
            <a:off x="15836553" y="2563642"/>
            <a:ext cx="3821724"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u="none">
                <a:solidFill>
                  <a:srgbClr val="FFFFFF"/>
                </a:solidFill>
                <a:latin typeface="Black Mango"/>
                <a:ea typeface="Black Mango"/>
                <a:cs typeface="Black Mango"/>
                <a:sym typeface="Black Mango"/>
              </a:rPr>
              <a:t>Arte y Diseño '50 Año 2023</a:t>
            </a:r>
          </a:p>
        </p:txBody>
      </p:sp>
      <p:sp>
        <p:nvSpPr>
          <p:cNvPr id="5" name="TextBox 5"/>
          <p:cNvSpPr txBox="1"/>
          <p:nvPr/>
        </p:nvSpPr>
        <p:spPr>
          <a:xfrm rot="5400000">
            <a:off x="16608562" y="7665105"/>
            <a:ext cx="2277706" cy="251460"/>
          </a:xfrm>
          <a:prstGeom prst="rect">
            <a:avLst/>
          </a:prstGeom>
        </p:spPr>
        <p:txBody>
          <a:bodyPr lIns="0" tIns="0" rIns="0" bIns="0" rtlCol="0" anchor="t">
            <a:spAutoFit/>
          </a:bodyPr>
          <a:lstStyle/>
          <a:p>
            <a:pPr xmlns:a="http://schemas.openxmlformats.org/drawingml/2006/main" marL="0" lvl="0" indent="0" algn="l">
              <a:lnSpc>
                <a:spcPts val="1980"/>
              </a:lnSpc>
              <a:spcBef>
                <a:spcPct val="0"/>
              </a:spcBef>
            </a:pPr>
            <a:r xmlns:a="http://schemas.openxmlformats.org/drawingml/2006/main">
              <a:rPr lang="es" sz="1800">
                <a:solidFill>
                  <a:srgbClr val="FFFFFF"/>
                </a:solidFill>
                <a:latin typeface="Black Mango"/>
                <a:ea typeface="Black Mango"/>
                <a:cs typeface="Black Mango"/>
                <a:sym typeface="Black Mango"/>
              </a:rPr>
              <a:t>Defensa de tesis</a:t>
            </a:r>
          </a:p>
        </p:txBody>
      </p:sp>
      <p:sp>
        <p:nvSpPr>
          <p:cNvPr id="6" name="TextBox 6"/>
          <p:cNvSpPr txBox="1"/>
          <p:nvPr/>
        </p:nvSpPr>
        <p:spPr>
          <a:xfrm>
            <a:off x="2791567" y="1387930"/>
            <a:ext cx="10154512" cy="1130299"/>
          </a:xfrm>
          <a:prstGeom prst="rect">
            <a:avLst/>
          </a:prstGeom>
        </p:spPr>
        <p:txBody>
          <a:bodyPr lIns="0" tIns="0" rIns="0" bIns="0" rtlCol="0" anchor="t">
            <a:spAutoFit/>
          </a:bodyPr>
          <a:lstStyle/>
          <a:p>
            <a:pPr xmlns:a="http://schemas.openxmlformats.org/drawingml/2006/main" algn="l">
              <a:lnSpc>
                <a:spcPts val="8499"/>
              </a:lnSpc>
            </a:pPr>
            <a:r xmlns:a="http://schemas.openxmlformats.org/drawingml/2006/main">
              <a:rPr lang="es" sz="8499">
                <a:solidFill>
                  <a:srgbClr val="6D2374"/>
                </a:solidFill>
                <a:latin typeface="Black Mango"/>
                <a:ea typeface="Black Mango"/>
                <a:cs typeface="Black Mango"/>
                <a:sym typeface="Black Mango"/>
              </a:rPr>
              <a:t>Preguntas</a:t>
            </a:r>
          </a:p>
        </p:txBody>
      </p:sp>
      <p:sp>
        <p:nvSpPr>
          <p:cNvPr id="7" name="AutoShape 7"/>
          <p:cNvSpPr/>
          <p:nvPr/>
        </p:nvSpPr>
        <p:spPr>
          <a:xfrm>
            <a:off x="-15429031"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8" name="Group 8"/>
          <p:cNvGrpSpPr/>
          <p:nvPr/>
        </p:nvGrpSpPr>
        <p:grpSpPr>
          <a:xfrm>
            <a:off x="-60977" y="-2632"/>
            <a:ext cx="2929471" cy="10289632"/>
            <a:chOff x="0" y="0"/>
            <a:chExt cx="771548" cy="2710027"/>
          </a:xfrm>
        </p:grpSpPr>
        <p:sp>
          <p:nvSpPr>
            <p:cNvPr id="9" name="Freeform 9"/>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0" name="TextBox 10"/>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1" name="Freeform 11"/>
          <p:cNvSpPr/>
          <p:nvPr/>
        </p:nvSpPr>
        <p:spPr>
          <a:xfrm>
            <a:off x="93306" y="8348229"/>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2" name="TextBox 12"/>
          <p:cNvSpPr txBox="1"/>
          <p:nvPr/>
        </p:nvSpPr>
        <p:spPr>
          <a:xfrm>
            <a:off x="289558"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3" name="AutoShape 13"/>
          <p:cNvSpPr/>
          <p:nvPr/>
        </p:nvSpPr>
        <p:spPr>
          <a:xfrm>
            <a:off x="28372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289558"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5" name="AutoShape 15"/>
          <p:cNvSpPr/>
          <p:nvPr/>
        </p:nvSpPr>
        <p:spPr>
          <a:xfrm>
            <a:off x="28372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650329"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7" name="AutoShape 17"/>
          <p:cNvSpPr/>
          <p:nvPr/>
        </p:nvSpPr>
        <p:spPr>
          <a:xfrm>
            <a:off x="28372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439164"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9" name="AutoShape 19"/>
          <p:cNvSpPr/>
          <p:nvPr/>
        </p:nvSpPr>
        <p:spPr>
          <a:xfrm>
            <a:off x="28372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0" name="TextBox 20"/>
          <p:cNvSpPr txBox="1"/>
          <p:nvPr/>
        </p:nvSpPr>
        <p:spPr>
          <a:xfrm>
            <a:off x="324514"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21" name="Freeform 21"/>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TextBox 13"/>
          <p:cNvSpPr txBox="1"/>
          <p:nvPr/>
        </p:nvSpPr>
        <p:spPr>
          <a:xfrm>
            <a:off x="739588" y="5104851"/>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17" name="Google Shape;77;p14">
            <a:extLst>
              <a:ext uri="{FF2B5EF4-FFF2-40B4-BE49-F238E27FC236}">
                <a16:creationId xmlns:a16="http://schemas.microsoft.com/office/drawing/2014/main" id="{11DE22CA-6344-0E65-3670-DA0585C1A981}"/>
              </a:ext>
            </a:extLst>
          </p:cNvPr>
          <p:cNvPicPr preferRelativeResize="0"/>
          <p:nvPr/>
        </p:nvPicPr>
        <p:blipFill>
          <a:blip r:embed="rId4">
            <a:alphaModFix/>
          </a:blip>
          <a:stretch>
            <a:fillRect/>
          </a:stretch>
        </p:blipFill>
        <p:spPr>
          <a:xfrm>
            <a:off x="5108683" y="1680950"/>
            <a:ext cx="9871029" cy="7429422"/>
          </a:xfrm>
          <a:prstGeom prst="rect">
            <a:avLst/>
          </a:prstGeom>
          <a:noFill/>
          <a:ln>
            <a:noFill/>
          </a:ln>
        </p:spPr>
      </p:pic>
    </p:spTree>
    <p:extLst>
      <p:ext uri="{BB962C8B-B14F-4D97-AF65-F5344CB8AC3E}">
        <p14:creationId xmlns:p14="http://schemas.microsoft.com/office/powerpoint/2010/main" val="155113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1028700" y="2548740"/>
            <a:ext cx="17013507" cy="43153"/>
          </a:xfrm>
          <a:prstGeom prst="line">
            <a:avLst/>
          </a:prstGeom>
          <a:ln w="9525" cap="flat">
            <a:solidFill>
              <a:srgbClr val="000000"/>
            </a:solidFill>
            <a:prstDash val="solid"/>
            <a:headEnd type="none" w="sm" len="sm"/>
            <a:tailEnd type="none" w="sm" len="sm"/>
          </a:ln>
        </p:spPr>
        <p:txBody>
          <a:bodyPr/>
          <a:lstStyle/>
          <a:p>
            <a:endParaRPr lang="en-US" dirty="0"/>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0" y="0"/>
            <a:ext cx="4017688" cy="10287000"/>
            <a:chOff x="0" y="0"/>
            <a:chExt cx="1058157" cy="2709333"/>
          </a:xfrm>
        </p:grpSpPr>
        <p:sp>
          <p:nvSpPr>
            <p:cNvPr id="5" name="Freeform 5"/>
            <p:cNvSpPr/>
            <p:nvPr/>
          </p:nvSpPr>
          <p:spPr>
            <a:xfrm>
              <a:off x="0" y="0"/>
              <a:ext cx="1058157" cy="2709333"/>
            </a:xfrm>
            <a:custGeom>
              <a:avLst/>
              <a:gdLst/>
              <a:ahLst/>
              <a:cxnLst/>
              <a:rect l="l" t="t" r="r" b="b"/>
              <a:pathLst>
                <a:path w="1058157" h="2709333">
                  <a:moveTo>
                    <a:pt x="0" y="0"/>
                  </a:moveTo>
                  <a:lnTo>
                    <a:pt x="1058157" y="0"/>
                  </a:lnTo>
                  <a:lnTo>
                    <a:pt x="1058157" y="2709333"/>
                  </a:lnTo>
                  <a:lnTo>
                    <a:pt x="0" y="2709333"/>
                  </a:lnTo>
                  <a:close/>
                </a:path>
              </a:pathLst>
            </a:custGeom>
            <a:solidFill>
              <a:srgbClr val="6D2374"/>
            </a:solidFill>
          </p:spPr>
          <p:txBody>
            <a:bodyPr/>
            <a:lstStyle/>
            <a:p>
              <a:endParaRPr lang="en-US"/>
            </a:p>
          </p:txBody>
        </p:sp>
        <p:sp>
          <p:nvSpPr>
            <p:cNvPr id="6" name="TextBox 6"/>
            <p:cNvSpPr txBox="1"/>
            <p:nvPr/>
          </p:nvSpPr>
          <p:spPr>
            <a:xfrm>
              <a:off x="0" y="-219075"/>
              <a:ext cx="1058157" cy="2928408"/>
            </a:xfrm>
            <a:prstGeom prst="rect">
              <a:avLst/>
            </a:prstGeom>
          </p:spPr>
          <p:txBody>
            <a:bodyPr lIns="50800" tIns="50800" rIns="50800" bIns="50800" rtlCol="0" anchor="ctr"/>
            <a:lstStyle/>
            <a:p>
              <a:pPr algn="ctr">
                <a:lnSpc>
                  <a:spcPts val="4640"/>
                </a:lnSpc>
              </a:pPr>
              <a:endParaRPr/>
            </a:p>
          </p:txBody>
        </p:sp>
      </p:grpSp>
      <p:grpSp>
        <p:nvGrpSpPr>
          <p:cNvPr id="7" name="Group 7"/>
          <p:cNvGrpSpPr/>
          <p:nvPr/>
        </p:nvGrpSpPr>
        <p:grpSpPr>
          <a:xfrm>
            <a:off x="317137" y="2422895"/>
            <a:ext cx="6584062" cy="7488503"/>
            <a:chOff x="0" y="0"/>
            <a:chExt cx="8778749" cy="9984670"/>
          </a:xfrm>
        </p:grpSpPr>
        <p:sp>
          <p:nvSpPr>
            <p:cNvPr id="8" name="TextBox 8"/>
            <p:cNvSpPr txBox="1"/>
            <p:nvPr/>
          </p:nvSpPr>
          <p:spPr>
            <a:xfrm>
              <a:off x="10604" y="85725"/>
              <a:ext cx="8112783" cy="889645"/>
            </a:xfrm>
            <a:prstGeom prst="rect">
              <a:avLst/>
            </a:prstGeom>
          </p:spPr>
          <p:txBody>
            <a:bodyPr lIns="0" tIns="0" rIns="0" bIns="0" rtlCol="0" anchor="t">
              <a:spAutoFit/>
            </a:bodyPr>
            <a:lstStyle/>
            <a:p>
              <a:pPr xmlns:a="http://schemas.openxmlformats.org/drawingml/2006/main" algn="l">
                <a:lnSpc>
                  <a:spcPts val="4800"/>
                </a:lnSpc>
              </a:pPr>
              <a:r xmlns:a="http://schemas.openxmlformats.org/drawingml/2006/main">
                <a:rPr lang="es" sz="4800">
                  <a:solidFill>
                    <a:srgbClr val="FFFFFF"/>
                  </a:solidFill>
                  <a:latin typeface="Black Mango"/>
                  <a:ea typeface="Black Mango"/>
                  <a:cs typeface="Black Mango"/>
                  <a:sym typeface="Black Mango"/>
                </a:rPr>
                <a:t>Excelencia</a:t>
              </a:r>
            </a:p>
          </p:txBody>
        </p:sp>
        <p:sp>
          <p:nvSpPr>
            <p:cNvPr id="9" name="AutoShape 9"/>
            <p:cNvSpPr/>
            <p:nvPr/>
          </p:nvSpPr>
          <p:spPr>
            <a:xfrm>
              <a:off x="0" y="1564792"/>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0" name="TextBox 10"/>
            <p:cNvSpPr txBox="1"/>
            <p:nvPr/>
          </p:nvSpPr>
          <p:spPr>
            <a:xfrm>
              <a:off x="10604" y="2195382"/>
              <a:ext cx="8112783" cy="889645"/>
            </a:xfrm>
            <a:prstGeom prst="rect">
              <a:avLst/>
            </a:prstGeom>
          </p:spPr>
          <p:txBody>
            <a:bodyPr lIns="0" tIns="0" rIns="0" bIns="0" rtlCol="0" anchor="t">
              <a:spAutoFit/>
            </a:bodyPr>
            <a:lstStyle/>
            <a:p>
              <a:pPr xmlns:a="http://schemas.openxmlformats.org/drawingml/2006/main" algn="l">
                <a:lnSpc>
                  <a:spcPts val="4800"/>
                </a:lnSpc>
              </a:pPr>
              <a:r xmlns:a="http://schemas.openxmlformats.org/drawingml/2006/main">
                <a:rPr lang="es" sz="4800">
                  <a:solidFill>
                    <a:srgbClr val="FFFFFF"/>
                  </a:solidFill>
                  <a:latin typeface="Black Mango"/>
                  <a:ea typeface="Black Mango"/>
                  <a:cs typeface="Black Mango"/>
                  <a:sym typeface="Black Mango"/>
                </a:rPr>
                <a:t>Comunidad</a:t>
              </a:r>
            </a:p>
          </p:txBody>
        </p:sp>
        <p:sp>
          <p:nvSpPr>
            <p:cNvPr id="11" name="AutoShape 11"/>
            <p:cNvSpPr/>
            <p:nvPr/>
          </p:nvSpPr>
          <p:spPr>
            <a:xfrm>
              <a:off x="0" y="3873160"/>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665966" y="4593885"/>
              <a:ext cx="8112783" cy="889645"/>
            </a:xfrm>
            <a:prstGeom prst="rect">
              <a:avLst/>
            </a:prstGeom>
          </p:spPr>
          <p:txBody>
            <a:bodyPr lIns="0" tIns="0" rIns="0" bIns="0" rtlCol="0" anchor="t">
              <a:spAutoFit/>
            </a:bodyPr>
            <a:lstStyle/>
            <a:p>
              <a:pPr xmlns:a="http://schemas.openxmlformats.org/drawingml/2006/main" algn="l">
                <a:lnSpc>
                  <a:spcPts val="4800"/>
                </a:lnSpc>
              </a:pPr>
              <a:r xmlns:a="http://schemas.openxmlformats.org/drawingml/2006/main">
                <a:rPr lang="es" sz="4800">
                  <a:solidFill>
                    <a:srgbClr val="FFFFFF"/>
                  </a:solidFill>
                  <a:latin typeface="Black Mango"/>
                  <a:ea typeface="Black Mango"/>
                  <a:cs typeface="Black Mango"/>
                  <a:sym typeface="Black Mango"/>
                </a:rPr>
                <a:t>Seguridad</a:t>
              </a:r>
            </a:p>
          </p:txBody>
        </p:sp>
        <p:sp>
          <p:nvSpPr>
            <p:cNvPr id="13" name="AutoShape 13"/>
            <p:cNvSpPr/>
            <p:nvPr/>
          </p:nvSpPr>
          <p:spPr>
            <a:xfrm>
              <a:off x="0" y="6072193"/>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282373" y="6792918"/>
              <a:ext cx="8112783" cy="889645"/>
            </a:xfrm>
            <a:prstGeom prst="rect">
              <a:avLst/>
            </a:prstGeom>
          </p:spPr>
          <p:txBody>
            <a:bodyPr lIns="0" tIns="0" rIns="0" bIns="0" rtlCol="0" anchor="t">
              <a:spAutoFit/>
            </a:bodyPr>
            <a:lstStyle/>
            <a:p>
              <a:pPr xmlns:a="http://schemas.openxmlformats.org/drawingml/2006/main" algn="l">
                <a:lnSpc>
                  <a:spcPts val="4800"/>
                </a:lnSpc>
              </a:pPr>
              <a:r xmlns:a="http://schemas.openxmlformats.org/drawingml/2006/main">
                <a:rPr lang="es" sz="4800">
                  <a:solidFill>
                    <a:srgbClr val="FFFFFF"/>
                  </a:solidFill>
                  <a:latin typeface="Black Mango"/>
                  <a:ea typeface="Black Mango"/>
                  <a:cs typeface="Black Mango"/>
                  <a:sym typeface="Black Mango"/>
                </a:rPr>
                <a:t>Empatía</a:t>
              </a:r>
            </a:p>
          </p:txBody>
        </p:sp>
        <p:sp>
          <p:nvSpPr>
            <p:cNvPr id="15" name="AutoShape 15"/>
            <p:cNvSpPr/>
            <p:nvPr/>
          </p:nvSpPr>
          <p:spPr>
            <a:xfrm>
              <a:off x="0" y="8374300"/>
              <a:ext cx="4328160" cy="0"/>
            </a:xfrm>
            <a:prstGeom prst="line">
              <a:avLst/>
            </a:prstGeom>
            <a:ln w="50800"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74104" y="9095025"/>
              <a:ext cx="8112783" cy="889645"/>
            </a:xfrm>
            <a:prstGeom prst="rect">
              <a:avLst/>
            </a:prstGeom>
          </p:spPr>
          <p:txBody>
            <a:bodyPr lIns="0" tIns="0" rIns="0" bIns="0" rtlCol="0" anchor="t">
              <a:spAutoFit/>
            </a:bodyPr>
            <a:lstStyle/>
            <a:p>
              <a:pPr xmlns:a="http://schemas.openxmlformats.org/drawingml/2006/main" algn="l">
                <a:lnSpc>
                  <a:spcPts val="4800"/>
                </a:lnSpc>
              </a:pPr>
              <a:r xmlns:a="http://schemas.openxmlformats.org/drawingml/2006/main">
                <a:rPr lang="es" sz="4800">
                  <a:solidFill>
                    <a:srgbClr val="FFFFFF"/>
                  </a:solidFill>
                  <a:latin typeface="Black Mango"/>
                  <a:ea typeface="Black Mango"/>
                  <a:cs typeface="Black Mango"/>
                  <a:sym typeface="Black Mango"/>
                </a:rPr>
                <a:t>Innovación</a:t>
              </a:r>
            </a:p>
          </p:txBody>
        </p:sp>
      </p:grpSp>
      <p:sp>
        <p:nvSpPr>
          <p:cNvPr id="18" name="Freeform 18"/>
          <p:cNvSpPr/>
          <p:nvPr/>
        </p:nvSpPr>
        <p:spPr>
          <a:xfrm>
            <a:off x="537019" y="0"/>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2"/>
            <a:stretch>
              <a:fillRect/>
            </a:stretch>
          </a:blipFill>
        </p:spPr>
        <p:txBody>
          <a:bodyPr/>
          <a:lstStyle/>
          <a:p>
            <a:endParaRPr lang="en-US"/>
          </a:p>
        </p:txBody>
      </p:sp>
      <p:sp>
        <p:nvSpPr>
          <p:cNvPr id="19" name="TextBox 19"/>
          <p:cNvSpPr txBox="1"/>
          <p:nvPr/>
        </p:nvSpPr>
        <p:spPr>
          <a:xfrm>
            <a:off x="4554107" y="9558337"/>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22" name="TextBox 21">
            <a:extLst>
              <a:ext uri="{FF2B5EF4-FFF2-40B4-BE49-F238E27FC236}">
                <a16:creationId xmlns:a16="http://schemas.microsoft.com/office/drawing/2014/main" id="{C3C44ABC-4319-B07F-E723-6374B5DE84E1}"/>
              </a:ext>
            </a:extLst>
          </p:cNvPr>
          <p:cNvSpPr txBox="1"/>
          <p:nvPr/>
        </p:nvSpPr>
        <p:spPr>
          <a:xfrm>
            <a:off x="4229617" y="-33333"/>
            <a:ext cx="13143983" cy="3354765"/>
          </a:xfrm>
          <a:prstGeom prst="rect">
            <a:avLst/>
          </a:prstGeom>
          <a:noFill/>
        </p:spPr>
        <p:txBody>
          <a:bodyPr wrap="square" rtlCol="0">
            <a:spAutoFit/>
          </a:bodyPr>
          <a:lstStyle/>
          <a:p>
            <a:r xmlns:a="http://schemas.openxmlformats.org/drawingml/2006/main">
              <a:rPr lang="es" sz="8800" dirty="0">
                <a:solidFill>
                  <a:srgbClr val="6D2374"/>
                </a:solidFill>
                <a:latin typeface="Black Mango"/>
                <a:ea typeface="Black Mango"/>
                <a:cs typeface="Black Mango"/>
                <a:sym typeface="Black Mango"/>
              </a:rPr>
              <a:t>Meta' para el Título I y Conozca al Maestro</a:t>
            </a:r>
          </a:p>
          <a:p>
            <a:br>
              <a:rPr lang="en-US" dirty="0"/>
            </a:br>
            <a:endParaRPr lang="en-US" dirty="0"/>
          </a:p>
        </p:txBody>
      </p:sp>
      <p:sp>
        <p:nvSpPr>
          <p:cNvPr id="23" name="TextBox 22">
            <a:extLst>
              <a:ext uri="{FF2B5EF4-FFF2-40B4-BE49-F238E27FC236}">
                <a16:creationId xmlns:a16="http://schemas.microsoft.com/office/drawing/2014/main" id="{EDEE0836-3DC4-AC4D-4650-0430339586ED}"/>
              </a:ext>
            </a:extLst>
          </p:cNvPr>
          <p:cNvSpPr txBox="1"/>
          <p:nvPr/>
        </p:nvSpPr>
        <p:spPr>
          <a:xfrm>
            <a:off x="4229617" y="2775154"/>
            <a:ext cx="11596923" cy="5016758"/>
          </a:xfrm>
          <a:prstGeom prst="rect">
            <a:avLst/>
          </a:prstGeom>
          <a:noFill/>
        </p:spPr>
        <p:txBody>
          <a:bodyPr wrap="square" rtlCol="0">
            <a:spAutoFit/>
          </a:bodyPr>
          <a:lstStyle/>
          <a:p>
            <a:pPr xmlns:a="http://schemas.openxmlformats.org/drawingml/2006/main" marL="342900" lvl="1" indent="-342900">
              <a:buFont typeface="Arial" panose="020B0604020202020204" pitchFamily="34" charset="0"/>
              <a:buChar char="•"/>
            </a:pPr>
            <a:r xmlns:a="http://schemas.openxmlformats.org/drawingml/2006/main">
              <a:rPr lang="es" sz="4000" dirty="0">
                <a:solidFill>
                  <a:schemeClr val="accent4">
                    <a:lumMod val="75000"/>
                  </a:schemeClr>
                </a:solidFill>
              </a:rPr>
              <a:t>Para ayudar a los padres a comprender el trabajo que realizará su hijo durante el año escolar.</a:t>
            </a:r>
          </a:p>
          <a:p>
            <a:pPr xmlns:a="http://schemas.openxmlformats.org/drawingml/2006/main" marL="342900" lvl="1" indent="-342900">
              <a:buFont typeface="Arial" panose="020B0604020202020204" pitchFamily="34" charset="0"/>
              <a:buChar char="•"/>
            </a:pPr>
            <a:r xmlns:a="http://schemas.openxmlformats.org/drawingml/2006/main">
              <a:rPr lang="es" sz="4000" dirty="0">
                <a:solidFill>
                  <a:schemeClr val="accent4">
                    <a:lumMod val="75000"/>
                  </a:schemeClr>
                </a:solidFill>
              </a:rPr>
              <a:t>Para explicar nuestras expectativas sobre su hijo</a:t>
            </a:r>
          </a:p>
          <a:p>
            <a:pPr xmlns:a="http://schemas.openxmlformats.org/drawingml/2006/main" marL="342900" lvl="1" indent="-342900">
              <a:buFont typeface="Arial" panose="020B0604020202020204" pitchFamily="34" charset="0"/>
              <a:buChar char="•"/>
            </a:pPr>
            <a:r xmlns:a="http://schemas.openxmlformats.org/drawingml/2006/main">
              <a:rPr lang="es" sz="4000" dirty="0">
                <a:solidFill>
                  <a:schemeClr val="accent4">
                    <a:lumMod val="75000"/>
                  </a:schemeClr>
                </a:solidFill>
              </a:rPr>
              <a:t>Compartir información sobre cómo los padres pueden apoyar el aprendizaje de sus hijos.</a:t>
            </a:r>
          </a:p>
          <a:p>
            <a:pPr xmlns:a="http://schemas.openxmlformats.org/drawingml/2006/main" marL="342900" lvl="1" indent="-342900">
              <a:buFont typeface="Arial" panose="020B0604020202020204" pitchFamily="34" charset="0"/>
              <a:buChar char="•"/>
            </a:pPr>
            <a:r xmlns:a="http://schemas.openxmlformats.org/drawingml/2006/main">
              <a:rPr lang="es" sz="4000" dirty="0">
                <a:solidFill>
                  <a:schemeClr val="accent4">
                    <a:lumMod val="75000"/>
                  </a:schemeClr>
                </a:solidFill>
              </a:rPr>
              <a:t>Establecer una buena relación entre profesores y padres</a:t>
            </a:r>
          </a:p>
          <a:p>
            <a:br>
              <a:rPr lang="en-US" sz="4000" dirty="0">
                <a:solidFill>
                  <a:schemeClr val="accent4">
                    <a:lumMod val="75000"/>
                  </a:schemeClr>
                </a:solidFill>
              </a:rPr>
            </a:br>
            <a:endParaRPr lang="en-US" sz="4000"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5" name="TextBox 5"/>
          <p:cNvSpPr txBox="1"/>
          <p:nvPr/>
        </p:nvSpPr>
        <p:spPr>
          <a:xfrm>
            <a:off x="3077983" y="75"/>
            <a:ext cx="14457782" cy="1327286"/>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8000" dirty="0">
                <a:solidFill>
                  <a:srgbClr val="6D2374"/>
                </a:solidFill>
                <a:latin typeface="Black Mango"/>
                <a:ea typeface="Black Mango"/>
                <a:cs typeface="Black Mango"/>
                <a:sym typeface="Black Mango"/>
              </a:rPr>
              <a:t>Presentación de los profesores KK</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6278642"/>
          </a:xfrm>
          <a:prstGeom prst="rect">
            <a:avLst/>
          </a:prstGeom>
          <a:noFill/>
        </p:spPr>
        <p:txBody>
          <a:bodyPr wrap="square">
            <a:spAutoFit/>
          </a:bodyPr>
          <a:lstStyle/>
          <a:p>
            <a:r xmlns:a="http://schemas.openxmlformats.org/drawingml/2006/main">
              <a:rPr lang="es" sz="4800" dirty="0">
                <a:solidFill>
                  <a:schemeClr val="accent4">
                    <a:lumMod val="75000"/>
                  </a:schemeClr>
                </a:solidFill>
              </a:rPr>
              <a:t>Sra. D. </a:t>
            </a:r>
            <a:r xmlns:a="http://schemas.openxmlformats.org/drawingml/2006/main">
              <a:rPr lang="es" sz="4800" dirty="0" err="1">
                <a:solidFill>
                  <a:schemeClr val="accent4">
                    <a:lumMod val="75000"/>
                  </a:schemeClr>
                </a:solidFill>
              </a:rPr>
              <a:t>Harrion </a:t>
            </a:r>
            <a:r xmlns:a="http://schemas.openxmlformats.org/drawingml/2006/main">
              <a:rPr lang="es" sz="4800" dirty="0">
                <a:solidFill>
                  <a:schemeClr val="accent4">
                    <a:lumMod val="75000"/>
                  </a:schemeClr>
                </a:solidFill>
              </a:rPr>
              <a:t>Sra. </a:t>
            </a:r>
            <a:r xmlns:a="http://schemas.openxmlformats.org/drawingml/2006/main">
              <a:rPr lang="es" sz="4800" dirty="0" err="1">
                <a:solidFill>
                  <a:schemeClr val="accent4">
                    <a:lumMod val="75000"/>
                  </a:schemeClr>
                </a:solidFill>
              </a:rPr>
              <a:t>Timerea</a:t>
            </a:r>
            <a:endParaRPr xmlns:a="http://schemas.openxmlformats.org/drawingml/2006/main" lang="en-US" sz="4800" dirty="0">
              <a:solidFill>
                <a:schemeClr val="accent4">
                  <a:lumMod val="75000"/>
                </a:schemeClr>
              </a:solidFill>
            </a:endParaRP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R. Bradley Sra. Phillips</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C. Robinson Sra. D. Harvey</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Thompson Sra. Mallory</a:t>
            </a:r>
          </a:p>
          <a:p>
            <a:endParaRPr lang="en-US" sz="4800" dirty="0"/>
          </a:p>
          <a:p>
            <a:endParaRPr lang="en-US" dirty="0"/>
          </a:p>
        </p:txBody>
      </p:sp>
      <p:pic>
        <p:nvPicPr>
          <p:cNvPr id="25" name="Picture 24" descr="A group of children standing in a row&#10;&#10;Description automatically generated">
            <a:extLst>
              <a:ext uri="{FF2B5EF4-FFF2-40B4-BE49-F238E27FC236}">
                <a16:creationId xmlns:a16="http://schemas.microsoft.com/office/drawing/2014/main" id="{73D8BC7E-CF34-67CC-A0F7-8E6A979AD04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811000" y="3301267"/>
            <a:ext cx="6085542" cy="608554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5" name="TextBox 5"/>
          <p:cNvSpPr txBox="1"/>
          <p:nvPr/>
        </p:nvSpPr>
        <p:spPr>
          <a:xfrm>
            <a:off x="2624471" y="-18550"/>
            <a:ext cx="15809761" cy="1296509"/>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6800" dirty="0">
                <a:solidFill>
                  <a:srgbClr val="6D2374"/>
                </a:solidFill>
                <a:latin typeface="Black Mango"/>
                <a:ea typeface="Black Mango"/>
                <a:cs typeface="Black Mango"/>
                <a:sym typeface="Black Mango"/>
              </a:rPr>
              <a:t>Presentación de los docentes de </a:t>
            </a:r>
            <a:r xmlns:a="http://schemas.openxmlformats.org/drawingml/2006/main">
              <a:rPr lang="es" sz="6800" baseline="30000" dirty="0">
                <a:solidFill>
                  <a:srgbClr val="6D2374"/>
                </a:solidFill>
                <a:latin typeface="Black Mango"/>
                <a:ea typeface="Black Mango"/>
                <a:cs typeface="Black Mango"/>
                <a:sym typeface="Black Mango"/>
              </a:rPr>
              <a:t>1er </a:t>
            </a:r>
            <a:r xmlns:a="http://schemas.openxmlformats.org/drawingml/2006/main">
              <a:rPr lang="es" sz="6800" dirty="0">
                <a:solidFill>
                  <a:srgbClr val="6D2374"/>
                </a:solidFill>
                <a:latin typeface="Black Mango"/>
                <a:ea typeface="Black Mango"/>
                <a:cs typeface="Black Mango"/>
                <a:sym typeface="Black Mango"/>
              </a:rPr>
              <a:t>grado</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6278642"/>
          </a:xfrm>
          <a:prstGeom prst="rect">
            <a:avLst/>
          </a:prstGeom>
          <a:noFill/>
        </p:spPr>
        <p:txBody>
          <a:bodyPr wrap="square">
            <a:spAutoFit/>
          </a:bodyPr>
          <a:lstStyle/>
          <a:p>
            <a:r xmlns:a="http://schemas.openxmlformats.org/drawingml/2006/main">
              <a:rPr lang="es" sz="4800" dirty="0">
                <a:solidFill>
                  <a:schemeClr val="accent4">
                    <a:lumMod val="75000"/>
                  </a:schemeClr>
                </a:solidFill>
              </a:rPr>
              <a:t>Sra. C. Brown Sra. A. Coleman</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L. Shaw Sra. B. Jamerson</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C. Robinson Sra. D. Harvey</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Thompson Sra. Mallory</a:t>
            </a:r>
          </a:p>
          <a:p>
            <a:endParaRPr lang="en-US" sz="4800" dirty="0"/>
          </a:p>
          <a:p>
            <a:endParaRPr lang="en-US" dirty="0"/>
          </a:p>
        </p:txBody>
      </p:sp>
      <p:pic>
        <p:nvPicPr>
          <p:cNvPr id="23" name="Picture 22" descr="A globe and books on a table&#10;&#10;Description automatically generated">
            <a:extLst>
              <a:ext uri="{FF2B5EF4-FFF2-40B4-BE49-F238E27FC236}">
                <a16:creationId xmlns:a16="http://schemas.microsoft.com/office/drawing/2014/main" id="{1AEB8D62-3087-B4DB-DB7E-98D40C276A2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877799" y="3794836"/>
            <a:ext cx="5097663" cy="5097663"/>
          </a:xfrm>
          <a:prstGeom prst="rect">
            <a:avLst/>
          </a:prstGeom>
        </p:spPr>
      </p:pic>
    </p:spTree>
    <p:extLst>
      <p:ext uri="{BB962C8B-B14F-4D97-AF65-F5344CB8AC3E}">
        <p14:creationId xmlns:p14="http://schemas.microsoft.com/office/powerpoint/2010/main" val="320407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6800" dirty="0">
                <a:solidFill>
                  <a:srgbClr val="6D2374"/>
                </a:solidFill>
                <a:latin typeface="Black Mango"/>
                <a:ea typeface="Black Mango"/>
                <a:cs typeface="Black Mango"/>
                <a:sym typeface="Black Mango"/>
              </a:rPr>
              <a:t>Presentación de los docentes de </a:t>
            </a:r>
            <a:r xmlns:a="http://schemas.openxmlformats.org/drawingml/2006/main">
              <a:rPr lang="es" sz="6800" baseline="30000" dirty="0">
                <a:solidFill>
                  <a:srgbClr val="6D2374"/>
                </a:solidFill>
                <a:latin typeface="Black Mango"/>
                <a:ea typeface="Black Mango"/>
                <a:cs typeface="Black Mango"/>
                <a:sym typeface="Black Mango"/>
              </a:rPr>
              <a:t>2º </a:t>
            </a:r>
            <a:r xmlns:a="http://schemas.openxmlformats.org/drawingml/2006/main">
              <a:rPr lang="es" sz="6800" dirty="0">
                <a:solidFill>
                  <a:srgbClr val="6D2374"/>
                </a:solidFill>
                <a:latin typeface="Black Mango"/>
                <a:ea typeface="Black Mango"/>
                <a:cs typeface="Black Mango"/>
                <a:sym typeface="Black Mango"/>
              </a:rPr>
              <a:t>Grado</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xmlns:a="http://schemas.openxmlformats.org/drawingml/2006/main">
              <a:rPr lang="es" sz="4800" dirty="0">
                <a:solidFill>
                  <a:schemeClr val="accent4">
                    <a:lumMod val="75000"/>
                  </a:schemeClr>
                </a:solidFill>
              </a:rPr>
              <a:t>El señor K. Sanders La señora Spears</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J. Davis Sra. Yarbrough</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Sra. K. Carpenter</a:t>
            </a:r>
            <a:endParaRPr xmlns:a="http://schemas.openxmlformats.org/drawingml/2006/main"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85443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7661826"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3581400" y="9494968"/>
            <a:ext cx="13241612" cy="353060"/>
          </a:xfrm>
          <a:prstGeom prst="rect">
            <a:avLst/>
          </a:prstGeom>
        </p:spPr>
        <p:txBody>
          <a:bodyPr lIns="0" tIns="0" rIns="0" bIns="0" rtlCol="0" anchor="t">
            <a:spAutoFit/>
          </a:bodyPr>
          <a:lstStyle/>
          <a:p>
            <a:pPr xmlns:a="http://schemas.openxmlformats.org/drawingml/2006/main" algn="ctr">
              <a:lnSpc>
                <a:spcPts val="2530"/>
              </a:lnSpc>
            </a:pPr>
            <a:r xmlns:a="http://schemas.openxmlformats.org/drawingml/2006/main">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5" name="TextBox 5"/>
          <p:cNvSpPr txBox="1"/>
          <p:nvPr/>
        </p:nvSpPr>
        <p:spPr>
          <a:xfrm>
            <a:off x="2624471" y="-42530"/>
            <a:ext cx="15972017" cy="1281120"/>
          </a:xfrm>
          <a:prstGeom prst="rect">
            <a:avLst/>
          </a:prstGeom>
        </p:spPr>
        <p:txBody>
          <a:bodyPr wrap="square" lIns="0" tIns="0" rIns="0" bIns="0" rtlCol="0" anchor="t">
            <a:spAutoFit/>
          </a:bodyPr>
          <a:lstStyle/>
          <a:p>
            <a:pPr xmlns:a="http://schemas.openxmlformats.org/drawingml/2006/main" algn="ctr">
              <a:lnSpc>
                <a:spcPts val="10596"/>
              </a:lnSpc>
            </a:pPr>
            <a:r xmlns:a="http://schemas.openxmlformats.org/drawingml/2006/main">
              <a:rPr lang="es" sz="6800" dirty="0">
                <a:solidFill>
                  <a:srgbClr val="6D2374"/>
                </a:solidFill>
                <a:latin typeface="Black Mango"/>
                <a:ea typeface="Black Mango"/>
                <a:cs typeface="Black Mango"/>
                <a:sym typeface="Black Mango"/>
              </a:rPr>
              <a:t>Presentación de los docentes de </a:t>
            </a:r>
            <a:r xmlns:a="http://schemas.openxmlformats.org/drawingml/2006/main">
              <a:rPr lang="es" sz="6800" baseline="30000" dirty="0">
                <a:solidFill>
                  <a:srgbClr val="6D2374"/>
                </a:solidFill>
                <a:latin typeface="Black Mango"/>
                <a:ea typeface="Black Mango"/>
                <a:cs typeface="Black Mango"/>
                <a:sym typeface="Black Mango"/>
              </a:rPr>
              <a:t>3er </a:t>
            </a:r>
            <a:r xmlns:a="http://schemas.openxmlformats.org/drawingml/2006/main">
              <a:rPr lang="es" sz="6800" dirty="0">
                <a:solidFill>
                  <a:srgbClr val="6D2374"/>
                </a:solidFill>
                <a:latin typeface="Black Mango"/>
                <a:ea typeface="Black Mango"/>
                <a:cs typeface="Black Mango"/>
                <a:sym typeface="Black Mango"/>
              </a:rPr>
              <a:t>grado</a:t>
            </a:r>
          </a:p>
        </p:txBody>
      </p:sp>
      <p:sp>
        <p:nvSpPr>
          <p:cNvPr id="6" name="AutoShape 6"/>
          <p:cNvSpPr/>
          <p:nvPr/>
        </p:nvSpPr>
        <p:spPr>
          <a:xfrm>
            <a:off x="-15362087"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5967" y="0"/>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356502" y="262577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350665" y="3430031"/>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356502" y="378712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350665" y="470077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717274" y="5107483"/>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Seguridad</a:t>
            </a:r>
          </a:p>
        </p:txBody>
      </p:sp>
      <p:sp>
        <p:nvSpPr>
          <p:cNvPr id="15" name="AutoShape 15"/>
          <p:cNvSpPr/>
          <p:nvPr/>
        </p:nvSpPr>
        <p:spPr>
          <a:xfrm>
            <a:off x="350665" y="5911322"/>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506109" y="6318035"/>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Empatía</a:t>
            </a:r>
          </a:p>
        </p:txBody>
      </p:sp>
      <p:sp>
        <p:nvSpPr>
          <p:cNvPr id="17" name="AutoShape 17"/>
          <p:cNvSpPr/>
          <p:nvPr/>
        </p:nvSpPr>
        <p:spPr>
          <a:xfrm>
            <a:off x="350665" y="717861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391458" y="7585328"/>
            <a:ext cx="4466027" cy="479784"/>
          </a:xfrm>
          <a:prstGeom prst="rect">
            <a:avLst/>
          </a:prstGeom>
        </p:spPr>
        <p:txBody>
          <a:bodyPr lIns="0" tIns="0" rIns="0" bIns="0" rtlCol="0" anchor="t">
            <a:spAutoFit/>
          </a:bodyPr>
          <a:lstStyle/>
          <a:p>
            <a:pPr xmlns:a="http://schemas.openxmlformats.org/drawingml/2006/main" algn="l">
              <a:lnSpc>
                <a:spcPts val="3523"/>
              </a:lnSpc>
            </a:pPr>
            <a:r xmlns:a="http://schemas.openxmlformats.org/drawingml/2006/main">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2" name="TextBox 21">
            <a:extLst>
              <a:ext uri="{FF2B5EF4-FFF2-40B4-BE49-F238E27FC236}">
                <a16:creationId xmlns:a16="http://schemas.microsoft.com/office/drawing/2014/main" id="{53DA49A8-DF97-304F-DDA7-2B00FB0F32FF}"/>
              </a:ext>
            </a:extLst>
          </p:cNvPr>
          <p:cNvSpPr txBox="1"/>
          <p:nvPr/>
        </p:nvSpPr>
        <p:spPr>
          <a:xfrm>
            <a:off x="3118776" y="2099847"/>
            <a:ext cx="11704817" cy="4062651"/>
          </a:xfrm>
          <a:prstGeom prst="rect">
            <a:avLst/>
          </a:prstGeom>
          <a:noFill/>
        </p:spPr>
        <p:txBody>
          <a:bodyPr wrap="square">
            <a:spAutoFit/>
          </a:bodyPr>
          <a:lstStyle/>
          <a:p>
            <a:r xmlns:a="http://schemas.openxmlformats.org/drawingml/2006/main">
              <a:rPr lang="es" sz="4800" dirty="0">
                <a:solidFill>
                  <a:schemeClr val="accent4">
                    <a:lumMod val="75000"/>
                  </a:schemeClr>
                </a:solidFill>
              </a:rPr>
              <a:t>Sr. J. McGee Sra. Giles</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Señora K. Quinney</a:t>
            </a:r>
          </a:p>
          <a:p>
            <a:endParaRPr lang="en-US" sz="4800" dirty="0">
              <a:solidFill>
                <a:schemeClr val="accent4">
                  <a:lumMod val="75000"/>
                </a:schemeClr>
              </a:solidFill>
            </a:endParaRPr>
          </a:p>
          <a:p>
            <a:r xmlns:a="http://schemas.openxmlformats.org/drawingml/2006/main">
              <a:rPr lang="es" sz="4800" dirty="0">
                <a:solidFill>
                  <a:schemeClr val="accent4">
                    <a:lumMod val="75000"/>
                  </a:schemeClr>
                </a:solidFill>
              </a:rPr>
              <a:t>Señora T. </a:t>
            </a:r>
            <a:r xmlns:a="http://schemas.openxmlformats.org/drawingml/2006/main">
              <a:rPr lang="es" sz="4800" dirty="0" err="1">
                <a:solidFill>
                  <a:schemeClr val="accent4">
                    <a:lumMod val="75000"/>
                  </a:schemeClr>
                </a:solidFill>
              </a:rPr>
              <a:t>Kuykendoll</a:t>
            </a:r>
            <a:r xmlns:a="http://schemas.openxmlformats.org/drawingml/2006/main">
              <a:rPr lang="es" sz="4800" dirty="0">
                <a:solidFill>
                  <a:schemeClr val="accent4">
                    <a:lumMod val="75000"/>
                  </a:schemeClr>
                </a:solidFill>
              </a:rPr>
              <a:t>  </a:t>
            </a:r>
            <a:endParaRPr xmlns:a="http://schemas.openxmlformats.org/drawingml/2006/main" lang="en-US" sz="4800" dirty="0"/>
          </a:p>
          <a:p>
            <a:endParaRPr lang="en-US" dirty="0"/>
          </a:p>
        </p:txBody>
      </p:sp>
      <p:pic>
        <p:nvPicPr>
          <p:cNvPr id="23" name="Picture 22" descr="A group of school supplies&#10;&#10;Description automatically generated">
            <a:extLst>
              <a:ext uri="{FF2B5EF4-FFF2-40B4-BE49-F238E27FC236}">
                <a16:creationId xmlns:a16="http://schemas.microsoft.com/office/drawing/2014/main" id="{28ADFD5B-7392-5E7B-A816-81307DCB8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39600" y="3042516"/>
            <a:ext cx="5720212" cy="5720212"/>
          </a:xfrm>
          <a:prstGeom prst="rect">
            <a:avLst/>
          </a:prstGeom>
        </p:spPr>
      </p:pic>
    </p:spTree>
    <p:extLst>
      <p:ext uri="{BB962C8B-B14F-4D97-AF65-F5344CB8AC3E}">
        <p14:creationId xmlns:p14="http://schemas.microsoft.com/office/powerpoint/2010/main" val="404402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11937</TotalTime>
  <Words>2277</Words>
  <Application>Microsoft Macintosh PowerPoint</Application>
  <PresentationFormat>Custom</PresentationFormat>
  <Paragraphs>435</Paragraphs>
  <Slides>30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30</vt:i4>
      </vt:variant>
    </vt:vector>
  </HeadingPairs>
  <TitlesOfParts>
    <vt:vector size="44" baseType="lpstr">
      <vt:lpstr>Times</vt:lpstr>
      <vt:lpstr>Poppins Bold</vt:lpstr>
      <vt:lpstr>Poppins Semi-Bold</vt:lpstr>
      <vt:lpstr>Canva Sans 1 Italics</vt:lpstr>
      <vt:lpstr>Calibri</vt:lpstr>
      <vt:lpstr>Cambria</vt:lpstr>
      <vt:lpstr>Aptos</vt:lpstr>
      <vt:lpstr>ＭＳ Ｐゴシック</vt:lpstr>
      <vt:lpstr>Times New Roman</vt:lpstr>
      <vt:lpstr>Arial</vt:lpstr>
      <vt:lpstr>Wingdings 2</vt:lpstr>
      <vt:lpstr>Black Mango Bold</vt:lpstr>
      <vt:lpstr>Black Mango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Brown Aesthetic Clean Thesis Defense Presentation</dc:title>
  <cp:lastModifiedBy>Tia James</cp:lastModifiedBy>
  <cp:revision>15</cp:revision>
  <dcterms:created xsi:type="dcterms:W3CDTF">2006-08-16T00:00:00Z</dcterms:created>
  <dcterms:modified xsi:type="dcterms:W3CDTF">2024-09-16T15:35:27Z</dcterms:modified>
  <dc:identifier>DAGJ6mIxJ14</dc:identifier>
</cp:coreProperties>
</file>