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7" r:id="rId2"/>
    <p:sldId id="338" r:id="rId3"/>
    <p:sldId id="268" r:id="rId4"/>
    <p:sldId id="339" r:id="rId5"/>
    <p:sldId id="262" r:id="rId6"/>
    <p:sldId id="269" r:id="rId7"/>
    <p:sldId id="340" r:id="rId8"/>
    <p:sldId id="341" r:id="rId9"/>
    <p:sldId id="351" r:id="rId10"/>
    <p:sldId id="352" r:id="rId11"/>
    <p:sldId id="353" r:id="rId12"/>
    <p:sldId id="275" r:id="rId13"/>
    <p:sldId id="342" r:id="rId14"/>
    <p:sldId id="276" r:id="rId15"/>
    <p:sldId id="315" r:id="rId16"/>
    <p:sldId id="312" r:id="rId17"/>
    <p:sldId id="343" r:id="rId18"/>
    <p:sldId id="344" r:id="rId19"/>
    <p:sldId id="313" r:id="rId20"/>
    <p:sldId id="316" r:id="rId21"/>
    <p:sldId id="317" r:id="rId22"/>
    <p:sldId id="318" r:id="rId23"/>
    <p:sldId id="319" r:id="rId24"/>
    <p:sldId id="346" r:id="rId25"/>
    <p:sldId id="345" r:id="rId26"/>
    <p:sldId id="348" r:id="rId27"/>
    <p:sldId id="347" r:id="rId28"/>
    <p:sldId id="349" r:id="rId29"/>
    <p:sldId id="350" r:id="rId30"/>
    <p:sldId id="311" r:id="rId31"/>
  </p:sldIdLst>
  <p:sldSz cx="18288000" cy="10287000"/>
  <p:notesSz cx="6858000" cy="9144000"/>
  <p:embeddedFontLst>
    <p:embeddedFont>
      <p:font typeface="ＭＳ Ｐゴシック" panose="020B0600070205080204" pitchFamily="34" charset="-128"/>
      <p:regular r:id="rId33"/>
    </p:embeddedFont>
    <p:embeddedFont>
      <p:font typeface="Black Mango" panose="02020A03060303060403" pitchFamily="18" charset="77"/>
      <p:regular r:id="rId34"/>
    </p:embeddedFont>
    <p:embeddedFont>
      <p:font typeface="Black Mango Bold" panose="02020A03060303060403" pitchFamily="18" charset="77"/>
      <p:regular r:id="rId35"/>
      <p:bold r:id="rId36"/>
    </p:embeddedFont>
    <p:embeddedFont>
      <p:font typeface="Cambria" panose="02040503050406030204" pitchFamily="18" charset="0"/>
      <p:regular r:id="rId37"/>
      <p:bold r:id="rId38"/>
      <p:italic r:id="rId39"/>
      <p:boldItalic r:id="rId40"/>
    </p:embeddedFont>
    <p:embeddedFont>
      <p:font typeface="Canva Sans 1 Italics" panose="020B0503030501040103" pitchFamily="34" charset="0"/>
      <p:regular r:id="rId41"/>
      <p:italic r:id="rId42"/>
    </p:embeddedFont>
    <p:embeddedFont>
      <p:font typeface="Poppins Bold" pitchFamily="2" charset="77"/>
      <p:regular r:id="rId43"/>
      <p:bold r:id="rId44"/>
    </p:embeddedFont>
    <p:embeddedFont>
      <p:font typeface="Poppins Semi-Bold" pitchFamily="2" charset="77"/>
      <p:regular r:id="rId45"/>
      <p:bold r:id="rId46"/>
    </p:embeddedFont>
    <p:embeddedFont>
      <p:font typeface="Wingdings 2" pitchFamily="2" charset="2"/>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90" autoAdjust="0"/>
  </p:normalViewPr>
  <p:slideViewPr>
    <p:cSldViewPr>
      <p:cViewPr varScale="1">
        <p:scale>
          <a:sx n="70" d="100"/>
          <a:sy n="70" d="100"/>
        </p:scale>
        <p:origin x="84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1745B-C70F-A445-96D6-10E884D7ED6E}" type="datetimeFigureOut">
              <a:rPr lang="en-US" smtClean="0"/>
              <a:t>9/16/24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9A91E-213D-D045-AF54-15EABFCA00F3}" type="slidenum">
              <a:rPr lang="en-US" smtClean="0"/>
              <a:t>‹#›</a:t>
            </a:fld>
            <a:endParaRPr lang="en-US"/>
          </a:p>
        </p:txBody>
      </p:sp>
    </p:spTree>
    <p:extLst>
      <p:ext uri="{BB962C8B-B14F-4D97-AF65-F5344CB8AC3E}">
        <p14:creationId xmlns:p14="http://schemas.microsoft.com/office/powerpoint/2010/main" val="412656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researchparent.com/second-grade-curriculum-choices/"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researchparent.com/second-grade-curriculum-choices/" TargetMode="Externa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pxhere.com/de/photo/547577" TargetMode="Externa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www.pngall.com/question-mark-png/download/30074"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pixabay.com/de/illustrations/kindergarten-kind-spiel-farbe-bunt-206883/"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researchparent.com/first-grade-curriculum-choices/"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researchparent.com/second-grade-curriculum-choices/" TargetMode="Externa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researchparent.com/second-grade-curriculum-choices/"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6D2374"/>
            </a:solidFill>
          </p:spPr>
          <p:txBody>
            <a:bodyPr/>
            <a:lstStyle/>
            <a:p>
              <a:endParaRPr lang="en-US"/>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519823" y="2399664"/>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p:spPr>
          <p:txBody>
            <a:bodyPr/>
            <a:lstStyle/>
            <a:p>
              <a:endParaRPr lang="en-US"/>
            </a:p>
          </p:txBody>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23139" y="2591748"/>
            <a:ext cx="5148678" cy="5148657"/>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txBody>
            <a:bodyPr/>
            <a:lstStyle/>
            <a:p>
              <a:endParaRPr lang="en-US"/>
            </a:p>
          </p:txBody>
        </p:sp>
      </p:grpSp>
      <p:sp>
        <p:nvSpPr>
          <p:cNvPr id="12" name="Freeform 12"/>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4" name="Group 14"/>
          <p:cNvGrpSpPr/>
          <p:nvPr/>
        </p:nvGrpSpPr>
        <p:grpSpPr>
          <a:xfrm>
            <a:off x="1303801" y="2353149"/>
            <a:ext cx="432044" cy="4320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246065" y="7456654"/>
            <a:ext cx="432044" cy="4320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n-US"/>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2659" y="8018056"/>
            <a:ext cx="2094342" cy="207948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2374"/>
            </a:solidFill>
          </p:spPr>
          <p:txBody>
            <a:bodyPr/>
            <a:lstStyle/>
            <a:p>
              <a:endParaRPr lang="en-US"/>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823139" y="435103"/>
            <a:ext cx="1187194" cy="118719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2374"/>
            </a:solidFill>
          </p:spPr>
          <p:txBody>
            <a:bodyPr/>
            <a:lstStyle/>
            <a:p>
              <a:endParaRPr lang="en-US"/>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517484" y="8711283"/>
            <a:ext cx="1050577" cy="105057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2374"/>
            </a:solidFill>
          </p:spPr>
          <p:txBody>
            <a:bodyPr/>
            <a:lstStyle/>
            <a:p>
              <a:endParaRPr lang="en-US"/>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7927318" y="131548"/>
            <a:ext cx="1794303" cy="179430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B31F"/>
            </a:solidFill>
          </p:spPr>
          <p:txBody>
            <a:bodyPr/>
            <a:lstStyle/>
            <a:p>
              <a:endParaRPr lang="en-US"/>
            </a:p>
          </p:txBody>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2" name="Freeform 32"/>
          <p:cNvSpPr/>
          <p:nvPr/>
        </p:nvSpPr>
        <p:spPr>
          <a:xfrm>
            <a:off x="8721988" y="5761208"/>
            <a:ext cx="9477085" cy="1050577"/>
          </a:xfrm>
          <a:custGeom>
            <a:avLst/>
            <a:gdLst/>
            <a:ahLst/>
            <a:cxnLst/>
            <a:rect l="l" t="t" r="r" b="b"/>
            <a:pathLst>
              <a:path w="9897851" h="1115758">
                <a:moveTo>
                  <a:pt x="0" y="0"/>
                </a:moveTo>
                <a:lnTo>
                  <a:pt x="9897851" y="0"/>
                </a:lnTo>
                <a:lnTo>
                  <a:pt x="9897851" y="1115757"/>
                </a:lnTo>
                <a:lnTo>
                  <a:pt x="0" y="11157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33" name="Freeform 33"/>
          <p:cNvSpPr/>
          <p:nvPr/>
        </p:nvSpPr>
        <p:spPr>
          <a:xfrm>
            <a:off x="13958198" y="7740405"/>
            <a:ext cx="3964067" cy="2079483"/>
          </a:xfrm>
          <a:custGeom>
            <a:avLst/>
            <a:gdLst/>
            <a:ahLst/>
            <a:cxnLst/>
            <a:rect l="l" t="t" r="r" b="b"/>
            <a:pathLst>
              <a:path w="3964067" h="2079483">
                <a:moveTo>
                  <a:pt x="0" y="0"/>
                </a:moveTo>
                <a:lnTo>
                  <a:pt x="3964067" y="0"/>
                </a:lnTo>
                <a:lnTo>
                  <a:pt x="3964067" y="2079484"/>
                </a:lnTo>
                <a:lnTo>
                  <a:pt x="0" y="2079484"/>
                </a:lnTo>
                <a:lnTo>
                  <a:pt x="0" y="0"/>
                </a:lnTo>
                <a:close/>
              </a:path>
            </a:pathLst>
          </a:custGeom>
          <a:blipFill>
            <a:blip r:embed="rId11"/>
            <a:stretch>
              <a:fillRect/>
            </a:stretch>
          </a:blipFill>
        </p:spPr>
        <p:txBody>
          <a:bodyPr/>
          <a:lstStyle/>
          <a:p>
            <a:endParaRPr lang="en-US"/>
          </a:p>
        </p:txBody>
      </p:sp>
      <p:sp>
        <p:nvSpPr>
          <p:cNvPr id="34" name="TextBox 34"/>
          <p:cNvSpPr txBox="1"/>
          <p:nvPr/>
        </p:nvSpPr>
        <p:spPr>
          <a:xfrm>
            <a:off x="6952767" y="631095"/>
            <a:ext cx="10950448" cy="5028236"/>
          </a:xfrm>
          <a:prstGeom prst="rect">
            <a:avLst/>
          </a:prstGeom>
        </p:spPr>
        <p:txBody>
          <a:bodyPr wrap="square" lIns="0" tIns="0" rIns="0" bIns="0" rtlCol="0" anchor="t">
            <a:spAutoFit/>
          </a:bodyPr>
          <a:lstStyle/>
          <a:p>
            <a:pPr algn="r">
              <a:lnSpc>
                <a:spcPts val="9839"/>
              </a:lnSpc>
            </a:pPr>
            <a:r>
              <a:rPr lang="en-US" sz="7200" dirty="0">
                <a:solidFill>
                  <a:srgbClr val="7030A0"/>
                </a:solidFill>
                <a:latin typeface="Poppins Bold"/>
                <a:ea typeface="Poppins Bold"/>
                <a:cs typeface="Poppins Bold"/>
                <a:sym typeface="Poppins Bold"/>
              </a:rPr>
              <a:t>Title I Night</a:t>
            </a:r>
          </a:p>
          <a:p>
            <a:pPr algn="r">
              <a:lnSpc>
                <a:spcPts val="9839"/>
              </a:lnSpc>
            </a:pPr>
            <a:r>
              <a:rPr lang="en-US" sz="7200" dirty="0">
                <a:solidFill>
                  <a:srgbClr val="7030A0"/>
                </a:solidFill>
                <a:latin typeface="Poppins Bold"/>
                <a:ea typeface="Poppins Bold"/>
                <a:cs typeface="Poppins Bold"/>
                <a:sym typeface="Poppins Bold"/>
              </a:rPr>
              <a:t>&amp;</a:t>
            </a:r>
          </a:p>
          <a:p>
            <a:pPr algn="r">
              <a:lnSpc>
                <a:spcPts val="9839"/>
              </a:lnSpc>
            </a:pPr>
            <a:r>
              <a:rPr lang="en-US" sz="7200" dirty="0">
                <a:solidFill>
                  <a:srgbClr val="7030A0"/>
                </a:solidFill>
                <a:latin typeface="Poppins Bold"/>
                <a:ea typeface="Poppins Bold"/>
                <a:cs typeface="Poppins Bold"/>
                <a:sym typeface="Poppins Bold"/>
              </a:rPr>
              <a:t>Meet The Teacher Night </a:t>
            </a:r>
          </a:p>
        </p:txBody>
      </p:sp>
      <p:sp>
        <p:nvSpPr>
          <p:cNvPr id="35" name="TextBox 35"/>
          <p:cNvSpPr txBox="1"/>
          <p:nvPr/>
        </p:nvSpPr>
        <p:spPr>
          <a:xfrm>
            <a:off x="11033191" y="5559519"/>
            <a:ext cx="5989652" cy="552074"/>
          </a:xfrm>
          <a:prstGeom prst="rect">
            <a:avLst/>
          </a:prstGeom>
        </p:spPr>
        <p:txBody>
          <a:bodyPr lIns="0" tIns="0" rIns="0" bIns="0" rtlCol="0" anchor="t">
            <a:spAutoFit/>
          </a:bodyPr>
          <a:lstStyle/>
          <a:p>
            <a:pPr algn="r">
              <a:lnSpc>
                <a:spcPts val="5147"/>
              </a:lnSpc>
            </a:pPr>
            <a:endParaRPr lang="en-US" sz="1600" dirty="0">
              <a:solidFill>
                <a:srgbClr val="FFFFFF"/>
              </a:solidFill>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7661826"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3581400" y="9494968"/>
            <a:ext cx="13241612" cy="353060"/>
          </a:xfrm>
          <a:prstGeom prst="rect">
            <a:avLst/>
          </a:prstGeom>
        </p:spPr>
        <p:txBody>
          <a:bodyPr lIns="0" tIns="0" rIns="0" bIns="0" rtlCol="0" anchor="t">
            <a:spAutoFit/>
          </a:bodyPr>
          <a:lstStyle/>
          <a:p>
            <a:pPr algn="ctr">
              <a:lnSpc>
                <a:spcPts val="2530"/>
              </a:lnSpc>
            </a:pPr>
            <a:r>
              <a:rPr lang="en-US" sz="23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p:txBody>
      </p:sp>
      <p:sp>
        <p:nvSpPr>
          <p:cNvPr id="5" name="TextBox 5"/>
          <p:cNvSpPr txBox="1"/>
          <p:nvPr/>
        </p:nvSpPr>
        <p:spPr>
          <a:xfrm>
            <a:off x="2624471" y="-42530"/>
            <a:ext cx="15972017" cy="1281120"/>
          </a:xfrm>
          <a:prstGeom prst="rect">
            <a:avLst/>
          </a:prstGeom>
        </p:spPr>
        <p:txBody>
          <a:bodyPr wrap="square" lIns="0" tIns="0" rIns="0" bIns="0" rtlCol="0" anchor="t">
            <a:spAutoFit/>
          </a:bodyPr>
          <a:lstStyle/>
          <a:p>
            <a:pPr algn="ctr">
              <a:lnSpc>
                <a:spcPts val="10596"/>
              </a:lnSpc>
            </a:pPr>
            <a:r>
              <a:rPr lang="en-US" sz="6800" dirty="0">
                <a:solidFill>
                  <a:srgbClr val="6D2374"/>
                </a:solidFill>
                <a:latin typeface="Black Mango"/>
                <a:ea typeface="Black Mango"/>
                <a:cs typeface="Black Mango"/>
                <a:sym typeface="Black Mango"/>
              </a:rPr>
              <a:t>Introduction of 4</a:t>
            </a:r>
            <a:r>
              <a:rPr lang="en-US" sz="6800" baseline="30000" dirty="0">
                <a:solidFill>
                  <a:srgbClr val="6D2374"/>
                </a:solidFill>
                <a:latin typeface="Black Mango"/>
                <a:ea typeface="Black Mango"/>
                <a:cs typeface="Black Mango"/>
                <a:sym typeface="Black Mango"/>
              </a:rPr>
              <a:t>th</a:t>
            </a:r>
            <a:r>
              <a:rPr lang="en-US" sz="6800" dirty="0">
                <a:solidFill>
                  <a:srgbClr val="6D2374"/>
                </a:solidFill>
                <a:latin typeface="Black Mango"/>
                <a:ea typeface="Black Mango"/>
                <a:cs typeface="Black Mango"/>
                <a:sym typeface="Black Mango"/>
              </a:rPr>
              <a:t> Grade  Teachers</a:t>
            </a:r>
          </a:p>
        </p:txBody>
      </p:sp>
      <p:sp>
        <p:nvSpPr>
          <p:cNvPr id="6" name="AutoShape 6"/>
          <p:cNvSpPr/>
          <p:nvPr/>
        </p:nvSpPr>
        <p:spPr>
          <a:xfrm>
            <a:off x="-15362087"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5967" y="0"/>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356502" y="262577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1" name="AutoShape 11"/>
          <p:cNvSpPr/>
          <p:nvPr/>
        </p:nvSpPr>
        <p:spPr>
          <a:xfrm>
            <a:off x="350665" y="3430031"/>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356502" y="378712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AutoShape 13"/>
          <p:cNvSpPr/>
          <p:nvPr/>
        </p:nvSpPr>
        <p:spPr>
          <a:xfrm>
            <a:off x="350665" y="470077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717274" y="510748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5" name="AutoShape 15"/>
          <p:cNvSpPr/>
          <p:nvPr/>
        </p:nvSpPr>
        <p:spPr>
          <a:xfrm>
            <a:off x="350665" y="5911322"/>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506109" y="631803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7" name="AutoShape 17"/>
          <p:cNvSpPr/>
          <p:nvPr/>
        </p:nvSpPr>
        <p:spPr>
          <a:xfrm>
            <a:off x="350665" y="717861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391458" y="7585328"/>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9" name="Freeform 19"/>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2" name="TextBox 21">
            <a:extLst>
              <a:ext uri="{FF2B5EF4-FFF2-40B4-BE49-F238E27FC236}">
                <a16:creationId xmlns:a16="http://schemas.microsoft.com/office/drawing/2014/main" id="{53DA49A8-DF97-304F-DDA7-2B00FB0F32FF}"/>
              </a:ext>
            </a:extLst>
          </p:cNvPr>
          <p:cNvSpPr txBox="1"/>
          <p:nvPr/>
        </p:nvSpPr>
        <p:spPr>
          <a:xfrm>
            <a:off x="3118776" y="2099847"/>
            <a:ext cx="11704817" cy="4062651"/>
          </a:xfrm>
          <a:prstGeom prst="rect">
            <a:avLst/>
          </a:prstGeom>
          <a:noFill/>
        </p:spPr>
        <p:txBody>
          <a:bodyPr wrap="square">
            <a:spAutoFit/>
          </a:bodyPr>
          <a:lstStyle/>
          <a:p>
            <a:r>
              <a:rPr lang="en-US" sz="4800" dirty="0">
                <a:solidFill>
                  <a:schemeClr val="accent4">
                    <a:lumMod val="75000"/>
                  </a:schemeClr>
                </a:solidFill>
              </a:rPr>
              <a:t>Mr. G. Sing		</a:t>
            </a:r>
          </a:p>
          <a:p>
            <a:endParaRPr lang="en-US" sz="4800" dirty="0">
              <a:solidFill>
                <a:schemeClr val="accent4">
                  <a:lumMod val="75000"/>
                </a:schemeClr>
              </a:solidFill>
            </a:endParaRPr>
          </a:p>
          <a:p>
            <a:r>
              <a:rPr lang="en-US" sz="4800" dirty="0">
                <a:solidFill>
                  <a:schemeClr val="accent4">
                    <a:lumMod val="75000"/>
                  </a:schemeClr>
                </a:solidFill>
              </a:rPr>
              <a:t>Mrs. T. Coleman		</a:t>
            </a:r>
          </a:p>
          <a:p>
            <a:endParaRPr lang="en-US" sz="4800" dirty="0">
              <a:solidFill>
                <a:schemeClr val="accent4">
                  <a:lumMod val="75000"/>
                </a:schemeClr>
              </a:solidFill>
            </a:endParaRPr>
          </a:p>
          <a:p>
            <a:r>
              <a:rPr lang="en-US" sz="4800" dirty="0">
                <a:solidFill>
                  <a:schemeClr val="accent4">
                    <a:lumMod val="75000"/>
                  </a:schemeClr>
                </a:solidFill>
              </a:rPr>
              <a:t>Ms. C. Weeks 		</a:t>
            </a:r>
            <a:endParaRPr lang="en-US" sz="4800" dirty="0"/>
          </a:p>
          <a:p>
            <a:endParaRPr lang="en-US" dirty="0"/>
          </a:p>
        </p:txBody>
      </p:sp>
      <p:pic>
        <p:nvPicPr>
          <p:cNvPr id="23" name="Picture 22" descr="A group of school supplies&#10;&#10;Description automatically generated">
            <a:extLst>
              <a:ext uri="{FF2B5EF4-FFF2-40B4-BE49-F238E27FC236}">
                <a16:creationId xmlns:a16="http://schemas.microsoft.com/office/drawing/2014/main" id="{28ADFD5B-7392-5E7B-A816-81307DCB83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39600" y="3042516"/>
            <a:ext cx="5720212" cy="5720212"/>
          </a:xfrm>
          <a:prstGeom prst="rect">
            <a:avLst/>
          </a:prstGeom>
        </p:spPr>
      </p:pic>
    </p:spTree>
    <p:extLst>
      <p:ext uri="{BB962C8B-B14F-4D97-AF65-F5344CB8AC3E}">
        <p14:creationId xmlns:p14="http://schemas.microsoft.com/office/powerpoint/2010/main" val="281822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7661826"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3581400" y="9494968"/>
            <a:ext cx="13241612" cy="353060"/>
          </a:xfrm>
          <a:prstGeom prst="rect">
            <a:avLst/>
          </a:prstGeom>
        </p:spPr>
        <p:txBody>
          <a:bodyPr lIns="0" tIns="0" rIns="0" bIns="0" rtlCol="0" anchor="t">
            <a:spAutoFit/>
          </a:bodyPr>
          <a:lstStyle/>
          <a:p>
            <a:pPr algn="ctr">
              <a:lnSpc>
                <a:spcPts val="2530"/>
              </a:lnSpc>
            </a:pPr>
            <a:r>
              <a:rPr lang="en-US" sz="23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p:txBody>
      </p:sp>
      <p:sp>
        <p:nvSpPr>
          <p:cNvPr id="5" name="TextBox 5"/>
          <p:cNvSpPr txBox="1"/>
          <p:nvPr/>
        </p:nvSpPr>
        <p:spPr>
          <a:xfrm>
            <a:off x="2624471" y="-42530"/>
            <a:ext cx="15972017" cy="1281120"/>
          </a:xfrm>
          <a:prstGeom prst="rect">
            <a:avLst/>
          </a:prstGeom>
        </p:spPr>
        <p:txBody>
          <a:bodyPr wrap="square" lIns="0" tIns="0" rIns="0" bIns="0" rtlCol="0" anchor="t">
            <a:spAutoFit/>
          </a:bodyPr>
          <a:lstStyle/>
          <a:p>
            <a:pPr algn="ctr">
              <a:lnSpc>
                <a:spcPts val="10596"/>
              </a:lnSpc>
            </a:pPr>
            <a:r>
              <a:rPr lang="en-US" sz="6800" dirty="0">
                <a:solidFill>
                  <a:srgbClr val="6D2374"/>
                </a:solidFill>
                <a:latin typeface="Black Mango"/>
                <a:ea typeface="Black Mango"/>
                <a:cs typeface="Black Mango"/>
                <a:sym typeface="Black Mango"/>
              </a:rPr>
              <a:t>Introduction of 5</a:t>
            </a:r>
            <a:r>
              <a:rPr lang="en-US" sz="6800" baseline="30000" dirty="0">
                <a:solidFill>
                  <a:srgbClr val="6D2374"/>
                </a:solidFill>
                <a:latin typeface="Black Mango"/>
                <a:ea typeface="Black Mango"/>
                <a:cs typeface="Black Mango"/>
                <a:sym typeface="Black Mango"/>
              </a:rPr>
              <a:t>th</a:t>
            </a:r>
            <a:r>
              <a:rPr lang="en-US" sz="6800" dirty="0">
                <a:solidFill>
                  <a:srgbClr val="6D2374"/>
                </a:solidFill>
                <a:latin typeface="Black Mango"/>
                <a:ea typeface="Black Mango"/>
                <a:cs typeface="Black Mango"/>
                <a:sym typeface="Black Mango"/>
              </a:rPr>
              <a:t> Grade  Teachers</a:t>
            </a:r>
          </a:p>
        </p:txBody>
      </p:sp>
      <p:sp>
        <p:nvSpPr>
          <p:cNvPr id="6" name="AutoShape 6"/>
          <p:cNvSpPr/>
          <p:nvPr/>
        </p:nvSpPr>
        <p:spPr>
          <a:xfrm>
            <a:off x="-15362087"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5967" y="0"/>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356502" y="262577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1" name="AutoShape 11"/>
          <p:cNvSpPr/>
          <p:nvPr/>
        </p:nvSpPr>
        <p:spPr>
          <a:xfrm>
            <a:off x="350665" y="3430031"/>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356502" y="378712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AutoShape 13"/>
          <p:cNvSpPr/>
          <p:nvPr/>
        </p:nvSpPr>
        <p:spPr>
          <a:xfrm>
            <a:off x="350665" y="470077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717274" y="510748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5" name="AutoShape 15"/>
          <p:cNvSpPr/>
          <p:nvPr/>
        </p:nvSpPr>
        <p:spPr>
          <a:xfrm>
            <a:off x="350665" y="5911322"/>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506109" y="631803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7" name="AutoShape 17"/>
          <p:cNvSpPr/>
          <p:nvPr/>
        </p:nvSpPr>
        <p:spPr>
          <a:xfrm>
            <a:off x="350665" y="717861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391458" y="7585328"/>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9" name="Freeform 19"/>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2" name="TextBox 21">
            <a:extLst>
              <a:ext uri="{FF2B5EF4-FFF2-40B4-BE49-F238E27FC236}">
                <a16:creationId xmlns:a16="http://schemas.microsoft.com/office/drawing/2014/main" id="{53DA49A8-DF97-304F-DDA7-2B00FB0F32FF}"/>
              </a:ext>
            </a:extLst>
          </p:cNvPr>
          <p:cNvSpPr txBox="1"/>
          <p:nvPr/>
        </p:nvSpPr>
        <p:spPr>
          <a:xfrm>
            <a:off x="3118776" y="2099847"/>
            <a:ext cx="11704817" cy="4062651"/>
          </a:xfrm>
          <a:prstGeom prst="rect">
            <a:avLst/>
          </a:prstGeom>
          <a:noFill/>
        </p:spPr>
        <p:txBody>
          <a:bodyPr wrap="square">
            <a:spAutoFit/>
          </a:bodyPr>
          <a:lstStyle/>
          <a:p>
            <a:r>
              <a:rPr lang="en-US" sz="4800" dirty="0">
                <a:solidFill>
                  <a:schemeClr val="accent4">
                    <a:lumMod val="75000"/>
                  </a:schemeClr>
                </a:solidFill>
              </a:rPr>
              <a:t>Mrs. M. </a:t>
            </a:r>
            <a:r>
              <a:rPr lang="en-US" sz="4800" dirty="0" err="1">
                <a:solidFill>
                  <a:schemeClr val="accent4">
                    <a:lumMod val="75000"/>
                  </a:schemeClr>
                </a:solidFill>
              </a:rPr>
              <a:t>Everret</a:t>
            </a:r>
            <a:r>
              <a:rPr lang="en-US" sz="4800" dirty="0">
                <a:solidFill>
                  <a:schemeClr val="accent4">
                    <a:lumMod val="75000"/>
                  </a:schemeClr>
                </a:solidFill>
              </a:rPr>
              <a:t>	</a:t>
            </a:r>
          </a:p>
          <a:p>
            <a:endParaRPr lang="en-US" sz="4800" dirty="0">
              <a:solidFill>
                <a:schemeClr val="accent4">
                  <a:lumMod val="75000"/>
                </a:schemeClr>
              </a:solidFill>
            </a:endParaRPr>
          </a:p>
          <a:p>
            <a:r>
              <a:rPr lang="en-US" sz="4800" dirty="0">
                <a:solidFill>
                  <a:schemeClr val="accent4">
                    <a:lumMod val="75000"/>
                  </a:schemeClr>
                </a:solidFill>
              </a:rPr>
              <a:t>Mr. T. Hughes		</a:t>
            </a:r>
          </a:p>
          <a:p>
            <a:endParaRPr lang="en-US" sz="4800" dirty="0">
              <a:solidFill>
                <a:schemeClr val="accent4">
                  <a:lumMod val="75000"/>
                </a:schemeClr>
              </a:solidFill>
            </a:endParaRPr>
          </a:p>
          <a:p>
            <a:r>
              <a:rPr lang="en-US" sz="4800" dirty="0">
                <a:solidFill>
                  <a:schemeClr val="accent4">
                    <a:lumMod val="75000"/>
                  </a:schemeClr>
                </a:solidFill>
              </a:rPr>
              <a:t>Ms. T. Green		</a:t>
            </a:r>
            <a:endParaRPr lang="en-US" sz="4800" dirty="0"/>
          </a:p>
          <a:p>
            <a:endParaRPr lang="en-US" dirty="0"/>
          </a:p>
        </p:txBody>
      </p:sp>
      <p:pic>
        <p:nvPicPr>
          <p:cNvPr id="23" name="Picture 22" descr="A group of school supplies&#10;&#10;Description automatically generated">
            <a:extLst>
              <a:ext uri="{FF2B5EF4-FFF2-40B4-BE49-F238E27FC236}">
                <a16:creationId xmlns:a16="http://schemas.microsoft.com/office/drawing/2014/main" id="{28ADFD5B-7392-5E7B-A816-81307DCB83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39600" y="3042516"/>
            <a:ext cx="5720212" cy="5720212"/>
          </a:xfrm>
          <a:prstGeom prst="rect">
            <a:avLst/>
          </a:prstGeom>
        </p:spPr>
      </p:pic>
    </p:spTree>
    <p:extLst>
      <p:ext uri="{BB962C8B-B14F-4D97-AF65-F5344CB8AC3E}">
        <p14:creationId xmlns:p14="http://schemas.microsoft.com/office/powerpoint/2010/main" val="335131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3" name="AutoShape 3"/>
          <p:cNvSpPr/>
          <p:nvPr/>
        </p:nvSpPr>
        <p:spPr>
          <a:xfrm>
            <a:off x="616649" y="1394486"/>
            <a:ext cx="17572291"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AutoShape 4"/>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2057400" y="79132"/>
            <a:ext cx="11266797" cy="1390061"/>
          </a:xfrm>
          <a:prstGeom prst="rect">
            <a:avLst/>
          </a:prstGeom>
        </p:spPr>
        <p:txBody>
          <a:bodyPr lIns="0" tIns="0" rIns="0" bIns="0" rtlCol="0" anchor="t">
            <a:spAutoFit/>
          </a:bodyPr>
          <a:lstStyle/>
          <a:p>
            <a:pPr algn="ctr">
              <a:lnSpc>
                <a:spcPts val="10596"/>
              </a:lnSpc>
            </a:pPr>
            <a:r>
              <a:rPr lang="en-US" sz="9632" dirty="0">
                <a:solidFill>
                  <a:srgbClr val="6D2374"/>
                </a:solidFill>
                <a:latin typeface="Black Mango"/>
                <a:ea typeface="Black Mango"/>
                <a:cs typeface="Black Mango"/>
                <a:sym typeface="Black Mango"/>
              </a:rPr>
              <a:t>What is Title 1?</a:t>
            </a:r>
          </a:p>
        </p:txBody>
      </p:sp>
      <p:sp>
        <p:nvSpPr>
          <p:cNvPr id="6" name="AutoShape 6"/>
          <p:cNvSpPr/>
          <p:nvPr/>
        </p:nvSpPr>
        <p:spPr>
          <a:xfrm>
            <a:off x="-15540605"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172551" y="-2632"/>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177984"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1" name="AutoShape 11"/>
          <p:cNvSpPr/>
          <p:nvPr/>
        </p:nvSpPr>
        <p:spPr>
          <a:xfrm>
            <a:off x="172146"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177984"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AutoShape 13"/>
          <p:cNvSpPr/>
          <p:nvPr/>
        </p:nvSpPr>
        <p:spPr>
          <a:xfrm>
            <a:off x="172146"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538756"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5" name="AutoShape 15"/>
          <p:cNvSpPr/>
          <p:nvPr/>
        </p:nvSpPr>
        <p:spPr>
          <a:xfrm>
            <a:off x="172146"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327590"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7" name="AutoShape 17"/>
          <p:cNvSpPr/>
          <p:nvPr/>
        </p:nvSpPr>
        <p:spPr>
          <a:xfrm>
            <a:off x="172146"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212940"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9" name="Freeform 19"/>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1" name="TextBox 20">
            <a:extLst>
              <a:ext uri="{FF2B5EF4-FFF2-40B4-BE49-F238E27FC236}">
                <a16:creationId xmlns:a16="http://schemas.microsoft.com/office/drawing/2014/main" id="{CE82D84E-CDBB-2945-81DC-40F2C0E7B2BC}"/>
              </a:ext>
            </a:extLst>
          </p:cNvPr>
          <p:cNvSpPr txBox="1"/>
          <p:nvPr/>
        </p:nvSpPr>
        <p:spPr>
          <a:xfrm>
            <a:off x="4419600" y="9523356"/>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3" name="TextBox 22">
            <a:extLst>
              <a:ext uri="{FF2B5EF4-FFF2-40B4-BE49-F238E27FC236}">
                <a16:creationId xmlns:a16="http://schemas.microsoft.com/office/drawing/2014/main" id="{9A67E6A1-522B-A029-D1F4-95313A6EAF68}"/>
              </a:ext>
            </a:extLst>
          </p:cNvPr>
          <p:cNvSpPr txBox="1"/>
          <p:nvPr/>
        </p:nvSpPr>
        <p:spPr>
          <a:xfrm>
            <a:off x="3178338" y="1802059"/>
            <a:ext cx="11695573" cy="6494085"/>
          </a:xfrm>
          <a:prstGeom prst="rect">
            <a:avLst/>
          </a:prstGeom>
          <a:noFill/>
        </p:spPr>
        <p:txBody>
          <a:bodyPr wrap="square">
            <a:spAutoFit/>
          </a:bodyPr>
          <a:lstStyle/>
          <a:p>
            <a:pPr marL="571500" indent="-571500">
              <a:buFont typeface="Arial" panose="020B0604020202020204" pitchFamily="34" charset="0"/>
              <a:buChar char="•"/>
              <a:defRPr/>
            </a:pPr>
            <a:r>
              <a:rPr lang="en-US" sz="3200" dirty="0">
                <a:solidFill>
                  <a:schemeClr val="accent4">
                    <a:lumMod val="75000"/>
                  </a:schemeClr>
                </a:solidFill>
              </a:rPr>
              <a:t>Being a Title I school means receiving federal funding (Title I dollars) to </a:t>
            </a:r>
            <a:r>
              <a:rPr lang="en-US" sz="3200" b="1" u="sng" dirty="0">
                <a:solidFill>
                  <a:schemeClr val="accent4">
                    <a:lumMod val="75000"/>
                  </a:schemeClr>
                </a:solidFill>
              </a:rPr>
              <a:t>supplement</a:t>
            </a:r>
            <a:r>
              <a:rPr lang="en-US" sz="3200" dirty="0">
                <a:solidFill>
                  <a:schemeClr val="accent4">
                    <a:lumMod val="75000"/>
                  </a:schemeClr>
                </a:solidFill>
              </a:rPr>
              <a:t> the school’s existing programs. These dollars are used for…</a:t>
            </a:r>
          </a:p>
          <a:p>
            <a:pPr marL="571500" indent="-571500">
              <a:buFont typeface="Arial" panose="020B0604020202020204" pitchFamily="34" charset="0"/>
              <a:buChar char="•"/>
              <a:defRPr/>
            </a:pPr>
            <a:endParaRPr lang="en-US" sz="3200" dirty="0">
              <a:solidFill>
                <a:schemeClr val="accent4">
                  <a:lumMod val="75000"/>
                </a:schemeClr>
              </a:solidFill>
            </a:endParaRPr>
          </a:p>
          <a:p>
            <a:pPr marL="114300" indent="-571500">
              <a:buFont typeface="Arial" panose="020B0604020202020204" pitchFamily="34" charset="0"/>
              <a:buChar char="•"/>
              <a:defRPr/>
            </a:pPr>
            <a:r>
              <a:rPr lang="en-US" sz="3200" dirty="0">
                <a:solidFill>
                  <a:schemeClr val="accent4">
                    <a:lumMod val="75000"/>
                  </a:schemeClr>
                </a:solidFill>
              </a:rPr>
              <a:t>Identifying students experiencing academic difficulties and providing timely assistance to help these student’s meet the State’s challenging content standards</a:t>
            </a:r>
          </a:p>
          <a:p>
            <a:pPr marL="114300" indent="-571500">
              <a:buFont typeface="Arial" panose="020B0604020202020204" pitchFamily="34" charset="0"/>
              <a:buChar char="•"/>
              <a:defRPr/>
            </a:pPr>
            <a:endParaRPr lang="en-US" sz="3200" dirty="0">
              <a:solidFill>
                <a:schemeClr val="accent4">
                  <a:lumMod val="75000"/>
                </a:schemeClr>
              </a:solidFill>
            </a:endParaRPr>
          </a:p>
          <a:p>
            <a:pPr marL="114300" indent="-571500">
              <a:buFont typeface="Arial" panose="020B0604020202020204" pitchFamily="34" charset="0"/>
              <a:buChar char="•"/>
              <a:defRPr/>
            </a:pPr>
            <a:r>
              <a:rPr lang="en-US" sz="3200" dirty="0">
                <a:solidFill>
                  <a:schemeClr val="accent4">
                    <a:lumMod val="75000"/>
                  </a:schemeClr>
                </a:solidFill>
              </a:rPr>
              <a:t>Purchasing supplemental staff/programs/materials/supplies</a:t>
            </a:r>
          </a:p>
          <a:p>
            <a:pPr marL="114300" indent="-571500">
              <a:buFont typeface="Arial" panose="020B0604020202020204" pitchFamily="34" charset="0"/>
              <a:buChar char="•"/>
              <a:defRPr/>
            </a:pPr>
            <a:endParaRPr lang="en-US" sz="3200" dirty="0">
              <a:solidFill>
                <a:schemeClr val="accent4">
                  <a:lumMod val="75000"/>
                </a:schemeClr>
              </a:solidFill>
            </a:endParaRPr>
          </a:p>
          <a:p>
            <a:pPr marL="114300" indent="-571500">
              <a:buFont typeface="Arial" panose="020B0604020202020204" pitchFamily="34" charset="0"/>
              <a:buChar char="•"/>
              <a:defRPr/>
            </a:pPr>
            <a:r>
              <a:rPr lang="en-US" sz="3200" dirty="0">
                <a:solidFill>
                  <a:schemeClr val="accent4">
                    <a:lumMod val="75000"/>
                  </a:schemeClr>
                </a:solidFill>
              </a:rPr>
              <a:t>Conducting parental involvement meetings/training/activities</a:t>
            </a:r>
          </a:p>
          <a:p>
            <a:pPr marL="114300" indent="-571500">
              <a:buFont typeface="Arial" panose="020B0604020202020204" pitchFamily="34" charset="0"/>
              <a:buChar char="•"/>
              <a:defRPr/>
            </a:pPr>
            <a:endParaRPr lang="en-US" sz="3200" dirty="0">
              <a:solidFill>
                <a:schemeClr val="accent4">
                  <a:lumMod val="75000"/>
                </a:schemeClr>
              </a:solidFill>
            </a:endParaRPr>
          </a:p>
          <a:p>
            <a:pPr marL="114300" indent="-571500">
              <a:buFont typeface="Arial" panose="020B0604020202020204" pitchFamily="34" charset="0"/>
              <a:buChar char="•"/>
              <a:defRPr/>
            </a:pPr>
            <a:r>
              <a:rPr lang="en-US" sz="3200" dirty="0">
                <a:solidFill>
                  <a:schemeClr val="accent4">
                    <a:lumMod val="75000"/>
                  </a:schemeClr>
                </a:solidFill>
              </a:rPr>
              <a:t>Recruiting/Hiring/Retaining Highly Qualified Teachers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72246" y="1654260"/>
            <a:ext cx="9134475"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TextBox 3"/>
          <p:cNvSpPr txBox="1"/>
          <p:nvPr/>
        </p:nvSpPr>
        <p:spPr>
          <a:xfrm rot="5400000">
            <a:off x="15836553" y="2563642"/>
            <a:ext cx="3821724" cy="251460"/>
          </a:xfrm>
          <a:prstGeom prst="rect">
            <a:avLst/>
          </a:prstGeom>
        </p:spPr>
        <p:txBody>
          <a:bodyPr lIns="0" tIns="0" rIns="0" bIns="0" rtlCol="0" anchor="t">
            <a:spAutoFit/>
          </a:bodyPr>
          <a:lstStyle/>
          <a:p>
            <a:pPr marL="0" lvl="0" indent="0" algn="l">
              <a:lnSpc>
                <a:spcPts val="1980"/>
              </a:lnSpc>
              <a:spcBef>
                <a:spcPct val="0"/>
              </a:spcBef>
            </a:pPr>
            <a:r>
              <a:rPr lang="en-US" sz="1800" u="none">
                <a:solidFill>
                  <a:srgbClr val="FFFFFF"/>
                </a:solidFill>
                <a:latin typeface="Black Mango"/>
                <a:ea typeface="Black Mango"/>
                <a:cs typeface="Black Mango"/>
                <a:sym typeface="Black Mango"/>
              </a:rPr>
              <a:t>Art And Design '50 Year 2023</a:t>
            </a:r>
          </a:p>
        </p:txBody>
      </p:sp>
      <p:sp>
        <p:nvSpPr>
          <p:cNvPr id="4" name="TextBox 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5" name="TextBox 5"/>
          <p:cNvSpPr txBox="1"/>
          <p:nvPr/>
        </p:nvSpPr>
        <p:spPr>
          <a:xfrm>
            <a:off x="4909809" y="2100112"/>
            <a:ext cx="4618516" cy="1149356"/>
          </a:xfrm>
          <a:prstGeom prst="rect">
            <a:avLst/>
          </a:prstGeom>
        </p:spPr>
        <p:txBody>
          <a:bodyPr lIns="0" tIns="0" rIns="0" bIns="0" rtlCol="0" anchor="t">
            <a:spAutoFit/>
          </a:bodyPr>
          <a:lstStyle/>
          <a:p>
            <a:pPr algn="l">
              <a:lnSpc>
                <a:spcPts val="8800"/>
              </a:lnSpc>
            </a:pPr>
            <a:r>
              <a:rPr lang="en-US" sz="8000">
                <a:solidFill>
                  <a:srgbClr val="FFFFFF"/>
                </a:solidFill>
                <a:latin typeface="Black Mango Bold"/>
                <a:ea typeface="Black Mango Bold"/>
                <a:cs typeface="Black Mango Bold"/>
                <a:sym typeface="Black Mango Bold"/>
              </a:rPr>
              <a:t>Results</a:t>
            </a:r>
          </a:p>
        </p:txBody>
      </p:sp>
      <p:sp>
        <p:nvSpPr>
          <p:cNvPr id="6" name="TextBox 6"/>
          <p:cNvSpPr txBox="1"/>
          <p:nvPr/>
        </p:nvSpPr>
        <p:spPr>
          <a:xfrm>
            <a:off x="3200400" y="354760"/>
            <a:ext cx="11160109" cy="1202189"/>
          </a:xfrm>
          <a:prstGeom prst="rect">
            <a:avLst/>
          </a:prstGeom>
        </p:spPr>
        <p:txBody>
          <a:bodyPr wrap="square" lIns="0" tIns="0" rIns="0" bIns="0" rtlCol="0" anchor="t">
            <a:spAutoFit/>
          </a:bodyPr>
          <a:lstStyle/>
          <a:p>
            <a:pPr algn="l">
              <a:lnSpc>
                <a:spcPts val="9094"/>
              </a:lnSpc>
            </a:pPr>
            <a:r>
              <a:rPr lang="en-US" sz="7200" dirty="0">
                <a:solidFill>
                  <a:srgbClr val="6D2374"/>
                </a:solidFill>
                <a:latin typeface="Black Mango"/>
                <a:ea typeface="Black Mango"/>
                <a:cs typeface="Black Mango"/>
                <a:sym typeface="Black Mango"/>
              </a:rPr>
              <a:t>23-24 Data Results </a:t>
            </a:r>
          </a:p>
        </p:txBody>
      </p:sp>
      <p:sp>
        <p:nvSpPr>
          <p:cNvPr id="7" name="AutoShape 7"/>
          <p:cNvSpPr/>
          <p:nvPr/>
        </p:nvSpPr>
        <p:spPr>
          <a:xfrm flipV="1">
            <a:off x="12151731" y="0"/>
            <a:ext cx="0" cy="9234488"/>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15362087" y="9263063"/>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5967" y="23813"/>
            <a:ext cx="2929471" cy="10289632"/>
            <a:chOff x="0" y="0"/>
            <a:chExt cx="771548" cy="2710027"/>
          </a:xfrm>
        </p:grpSpPr>
        <p:sp>
          <p:nvSpPr>
            <p:cNvPr id="10" name="Freeform 10"/>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11" name="TextBox 11"/>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2" name="Freeform 12"/>
          <p:cNvSpPr/>
          <p:nvPr/>
        </p:nvSpPr>
        <p:spPr>
          <a:xfrm>
            <a:off x="218670" y="8242246"/>
            <a:ext cx="2620904" cy="1374883"/>
          </a:xfrm>
          <a:custGeom>
            <a:avLst/>
            <a:gdLst/>
            <a:ahLst/>
            <a:cxnLst/>
            <a:rect l="l" t="t" r="r" b="b"/>
            <a:pathLst>
              <a:path w="2620904" h="1374883">
                <a:moveTo>
                  <a:pt x="0" y="0"/>
                </a:moveTo>
                <a:lnTo>
                  <a:pt x="2620905" y="0"/>
                </a:lnTo>
                <a:lnTo>
                  <a:pt x="2620905" y="1374883"/>
                </a:lnTo>
                <a:lnTo>
                  <a:pt x="0" y="1374883"/>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356502" y="2649587"/>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4" name="AutoShape 14"/>
          <p:cNvSpPr/>
          <p:nvPr/>
        </p:nvSpPr>
        <p:spPr>
          <a:xfrm>
            <a:off x="350665" y="3453844"/>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5" name="TextBox 15"/>
          <p:cNvSpPr txBox="1"/>
          <p:nvPr/>
        </p:nvSpPr>
        <p:spPr>
          <a:xfrm>
            <a:off x="356502" y="3810938"/>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6" name="AutoShape 16"/>
          <p:cNvSpPr/>
          <p:nvPr/>
        </p:nvSpPr>
        <p:spPr>
          <a:xfrm>
            <a:off x="350665" y="47245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7" name="TextBox 17"/>
          <p:cNvSpPr txBox="1"/>
          <p:nvPr/>
        </p:nvSpPr>
        <p:spPr>
          <a:xfrm>
            <a:off x="717274" y="5131296"/>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AutoShape 18"/>
          <p:cNvSpPr/>
          <p:nvPr/>
        </p:nvSpPr>
        <p:spPr>
          <a:xfrm>
            <a:off x="350665" y="593513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9" name="TextBox 19"/>
          <p:cNvSpPr txBox="1"/>
          <p:nvPr/>
        </p:nvSpPr>
        <p:spPr>
          <a:xfrm>
            <a:off x="506109" y="6341847"/>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20" name="AutoShape 20"/>
          <p:cNvSpPr/>
          <p:nvPr/>
        </p:nvSpPr>
        <p:spPr>
          <a:xfrm>
            <a:off x="350665" y="7202427"/>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21" name="TextBox 21"/>
          <p:cNvSpPr txBox="1"/>
          <p:nvPr/>
        </p:nvSpPr>
        <p:spPr>
          <a:xfrm>
            <a:off x="391458" y="7609140"/>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2" name="Freeform 22"/>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3" name="TextBox 22">
            <a:extLst>
              <a:ext uri="{FF2B5EF4-FFF2-40B4-BE49-F238E27FC236}">
                <a16:creationId xmlns:a16="http://schemas.microsoft.com/office/drawing/2014/main" id="{5F5A0D20-23D1-A9AD-DDEB-8129D7E9CA5A}"/>
              </a:ext>
            </a:extLst>
          </p:cNvPr>
          <p:cNvSpPr txBox="1"/>
          <p:nvPr/>
        </p:nvSpPr>
        <p:spPr>
          <a:xfrm>
            <a:off x="2925913" y="1914341"/>
            <a:ext cx="9180808" cy="3046988"/>
          </a:xfrm>
          <a:prstGeom prst="rect">
            <a:avLst/>
          </a:prstGeom>
          <a:noFill/>
        </p:spPr>
        <p:txBody>
          <a:bodyPr wrap="square" rtlCol="0">
            <a:spAutoFit/>
          </a:bodyPr>
          <a:lstStyle/>
          <a:p>
            <a:pPr algn="l"/>
            <a:r>
              <a:rPr lang="en-US" sz="2400" b="1" i="0" dirty="0">
                <a:solidFill>
                  <a:srgbClr val="7030A0"/>
                </a:solidFill>
                <a:effectLst/>
                <a:latin typeface="Times" pitchFamily="2" charset="0"/>
              </a:rPr>
              <a:t>AMO Goals: </a:t>
            </a:r>
          </a:p>
          <a:p>
            <a:pPr algn="l"/>
            <a:endParaRPr lang="en-US" sz="2400" b="1" dirty="0">
              <a:solidFill>
                <a:srgbClr val="7030A0"/>
              </a:solidFill>
              <a:latin typeface="Times" pitchFamily="2" charset="0"/>
            </a:endParaRPr>
          </a:p>
          <a:p>
            <a:pPr algn="l"/>
            <a:r>
              <a:rPr lang="en-US" sz="2400" b="1" i="0" dirty="0">
                <a:solidFill>
                  <a:srgbClr val="7030A0"/>
                </a:solidFill>
                <a:effectLst/>
                <a:latin typeface="Times" pitchFamily="2" charset="0"/>
              </a:rPr>
              <a:t>For the 2023-2024 school year, the Tennessee Department of Education assigned our school Annual Measurable Objective (AMO) targets. The AMO goals are set around the expected percentage of student mastery of grade-level standards based on the previous year’s assessment outcomes. We were charged with meeting the following goals for each content area.</a:t>
            </a:r>
          </a:p>
        </p:txBody>
      </p:sp>
      <p:graphicFrame>
        <p:nvGraphicFramePr>
          <p:cNvPr id="26" name="Table 25">
            <a:extLst>
              <a:ext uri="{FF2B5EF4-FFF2-40B4-BE49-F238E27FC236}">
                <a16:creationId xmlns:a16="http://schemas.microsoft.com/office/drawing/2014/main" id="{AB38B095-8AC3-AFC4-6135-02B1461ADCE4}"/>
              </a:ext>
            </a:extLst>
          </p:cNvPr>
          <p:cNvGraphicFramePr>
            <a:graphicFrameLocks noGrp="1"/>
          </p:cNvGraphicFramePr>
          <p:nvPr/>
        </p:nvGraphicFramePr>
        <p:xfrm>
          <a:off x="2963837" y="6041879"/>
          <a:ext cx="9180804" cy="1869135"/>
        </p:xfrm>
        <a:graphic>
          <a:graphicData uri="http://schemas.openxmlformats.org/drawingml/2006/table">
            <a:tbl>
              <a:tblPr firstRow="1" bandRow="1">
                <a:tableStyleId>{00A15C55-8517-42AA-B614-E9B94910E393}</a:tableStyleId>
              </a:tblPr>
              <a:tblGrid>
                <a:gridCol w="3060268">
                  <a:extLst>
                    <a:ext uri="{9D8B030D-6E8A-4147-A177-3AD203B41FA5}">
                      <a16:colId xmlns:a16="http://schemas.microsoft.com/office/drawing/2014/main" val="2344406901"/>
                    </a:ext>
                  </a:extLst>
                </a:gridCol>
                <a:gridCol w="3060268">
                  <a:extLst>
                    <a:ext uri="{9D8B030D-6E8A-4147-A177-3AD203B41FA5}">
                      <a16:colId xmlns:a16="http://schemas.microsoft.com/office/drawing/2014/main" val="2592226868"/>
                    </a:ext>
                  </a:extLst>
                </a:gridCol>
                <a:gridCol w="3060268">
                  <a:extLst>
                    <a:ext uri="{9D8B030D-6E8A-4147-A177-3AD203B41FA5}">
                      <a16:colId xmlns:a16="http://schemas.microsoft.com/office/drawing/2014/main" val="3608151922"/>
                    </a:ext>
                  </a:extLst>
                </a:gridCol>
              </a:tblGrid>
              <a:tr h="409685">
                <a:tc>
                  <a:txBody>
                    <a:bodyPr/>
                    <a:lstStyle/>
                    <a:p>
                      <a:pPr algn="ctr"/>
                      <a:r>
                        <a:rPr lang="en-US" dirty="0"/>
                        <a:t>Subject </a:t>
                      </a:r>
                    </a:p>
                  </a:txBody>
                  <a:tcPr/>
                </a:tc>
                <a:tc>
                  <a:txBody>
                    <a:bodyPr/>
                    <a:lstStyle/>
                    <a:p>
                      <a:pPr algn="ctr"/>
                      <a:r>
                        <a:rPr lang="en-US" dirty="0"/>
                        <a:t>AMO Goals </a:t>
                      </a:r>
                    </a:p>
                  </a:txBody>
                  <a:tcPr/>
                </a:tc>
                <a:tc>
                  <a:txBody>
                    <a:bodyPr/>
                    <a:lstStyle/>
                    <a:p>
                      <a:pPr algn="ctr"/>
                      <a:r>
                        <a:rPr lang="en-US" dirty="0"/>
                        <a:t>Double AMO Goals</a:t>
                      </a:r>
                    </a:p>
                  </a:txBody>
                  <a:tcPr/>
                </a:tc>
                <a:extLst>
                  <a:ext uri="{0D108BD9-81ED-4DB2-BD59-A6C34878D82A}">
                    <a16:rowId xmlns:a16="http://schemas.microsoft.com/office/drawing/2014/main" val="2915111959"/>
                  </a:ext>
                </a:extLst>
              </a:tr>
              <a:tr h="409685">
                <a:tc>
                  <a:txBody>
                    <a:bodyPr/>
                    <a:lstStyle/>
                    <a:p>
                      <a:pPr algn="ctr"/>
                      <a:r>
                        <a:rPr lang="en-US" dirty="0"/>
                        <a:t>English Language Arts</a:t>
                      </a:r>
                    </a:p>
                    <a:p>
                      <a:pPr algn="ctr"/>
                      <a:endParaRPr lang="en-US" dirty="0"/>
                    </a:p>
                  </a:txBody>
                  <a:tcPr/>
                </a:tc>
                <a:tc>
                  <a:txBody>
                    <a:bodyPr/>
                    <a:lstStyle/>
                    <a:p>
                      <a:pPr algn="ctr"/>
                      <a:r>
                        <a:rPr lang="en-US" dirty="0"/>
                        <a:t>24.6%</a:t>
                      </a:r>
                    </a:p>
                  </a:txBody>
                  <a:tcPr/>
                </a:tc>
                <a:tc>
                  <a:txBody>
                    <a:bodyPr/>
                    <a:lstStyle/>
                    <a:p>
                      <a:pPr algn="ctr"/>
                      <a:r>
                        <a:rPr lang="en-US" dirty="0"/>
                        <a:t>29.6%</a:t>
                      </a:r>
                    </a:p>
                  </a:txBody>
                  <a:tcPr/>
                </a:tc>
                <a:extLst>
                  <a:ext uri="{0D108BD9-81ED-4DB2-BD59-A6C34878D82A}">
                    <a16:rowId xmlns:a16="http://schemas.microsoft.com/office/drawing/2014/main" val="244053571"/>
                  </a:ext>
                </a:extLst>
              </a:tr>
              <a:tr h="409685">
                <a:tc>
                  <a:txBody>
                    <a:bodyPr/>
                    <a:lstStyle/>
                    <a:p>
                      <a:pPr algn="ctr"/>
                      <a:r>
                        <a:rPr lang="en-US" dirty="0"/>
                        <a:t>Math </a:t>
                      </a:r>
                    </a:p>
                  </a:txBody>
                  <a:tcPr/>
                </a:tc>
                <a:tc>
                  <a:txBody>
                    <a:bodyPr/>
                    <a:lstStyle/>
                    <a:p>
                      <a:pPr algn="ctr"/>
                      <a:r>
                        <a:rPr lang="en-US" dirty="0"/>
                        <a:t>18.1%</a:t>
                      </a:r>
                    </a:p>
                  </a:txBody>
                  <a:tcPr/>
                </a:tc>
                <a:tc>
                  <a:txBody>
                    <a:bodyPr/>
                    <a:lstStyle/>
                    <a:p>
                      <a:pPr algn="ctr"/>
                      <a:r>
                        <a:rPr lang="en-US" dirty="0"/>
                        <a:t>23.6%</a:t>
                      </a:r>
                    </a:p>
                  </a:txBody>
                  <a:tcPr/>
                </a:tc>
                <a:extLst>
                  <a:ext uri="{0D108BD9-81ED-4DB2-BD59-A6C34878D82A}">
                    <a16:rowId xmlns:a16="http://schemas.microsoft.com/office/drawing/2014/main" val="4032100512"/>
                  </a:ext>
                </a:extLst>
              </a:tr>
              <a:tr h="409685">
                <a:tc>
                  <a:txBody>
                    <a:bodyPr/>
                    <a:lstStyle/>
                    <a:p>
                      <a:pPr algn="ctr"/>
                      <a:r>
                        <a:rPr lang="en-US" dirty="0"/>
                        <a:t>Science</a:t>
                      </a:r>
                    </a:p>
                  </a:txBody>
                  <a:tcPr/>
                </a:tc>
                <a:tc>
                  <a:txBody>
                    <a:bodyPr/>
                    <a:lstStyle/>
                    <a:p>
                      <a:pPr algn="ctr"/>
                      <a:r>
                        <a:rPr lang="en-US" dirty="0"/>
                        <a:t>12.8%</a:t>
                      </a:r>
                    </a:p>
                  </a:txBody>
                  <a:tcPr/>
                </a:tc>
                <a:tc>
                  <a:txBody>
                    <a:bodyPr/>
                    <a:lstStyle/>
                    <a:p>
                      <a:pPr algn="ctr"/>
                      <a:r>
                        <a:rPr lang="en-US" dirty="0"/>
                        <a:t>18.6%</a:t>
                      </a:r>
                    </a:p>
                  </a:txBody>
                  <a:tcPr/>
                </a:tc>
                <a:extLst>
                  <a:ext uri="{0D108BD9-81ED-4DB2-BD59-A6C34878D82A}">
                    <a16:rowId xmlns:a16="http://schemas.microsoft.com/office/drawing/2014/main" val="3028382419"/>
                  </a:ext>
                </a:extLst>
              </a:tr>
            </a:tbl>
          </a:graphicData>
        </a:graphic>
      </p:graphicFrame>
      <p:pic>
        <p:nvPicPr>
          <p:cNvPr id="31" name="Picture 30" descr="A graph of a number of bars&#10;&#10;Description automatically generated with medium confidence">
            <a:extLst>
              <a:ext uri="{FF2B5EF4-FFF2-40B4-BE49-F238E27FC236}">
                <a16:creationId xmlns:a16="http://schemas.microsoft.com/office/drawing/2014/main" id="{5D95999D-A67C-6539-DAF9-26A03D996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0740" y="1914341"/>
            <a:ext cx="6028867" cy="6424939"/>
          </a:xfrm>
          <a:prstGeom prst="rect">
            <a:avLst/>
          </a:prstGeom>
        </p:spPr>
      </p:pic>
    </p:spTree>
    <p:extLst>
      <p:ext uri="{BB962C8B-B14F-4D97-AF65-F5344CB8AC3E}">
        <p14:creationId xmlns:p14="http://schemas.microsoft.com/office/powerpoint/2010/main" val="167764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209799" y="252068"/>
            <a:ext cx="15411885" cy="1390061"/>
          </a:xfrm>
          <a:prstGeom prst="rect">
            <a:avLst/>
          </a:prstGeom>
        </p:spPr>
        <p:txBody>
          <a:bodyPr wrap="square" lIns="0" tIns="0" rIns="0" bIns="0" rtlCol="0" anchor="t">
            <a:spAutoFit/>
          </a:bodyPr>
          <a:lstStyle/>
          <a:p>
            <a:pPr algn="ctr">
              <a:lnSpc>
                <a:spcPts val="10596"/>
              </a:lnSpc>
            </a:pPr>
            <a:r>
              <a:rPr lang="en-US" sz="9632" dirty="0">
                <a:solidFill>
                  <a:srgbClr val="6D2374"/>
                </a:solidFill>
                <a:latin typeface="Black Mango"/>
                <a:ea typeface="Black Mango"/>
                <a:cs typeface="Black Mango"/>
                <a:sym typeface="Black Mango"/>
              </a:rPr>
              <a:t>Teacher Qualifications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1" name="TextBox 20">
            <a:extLst>
              <a:ext uri="{FF2B5EF4-FFF2-40B4-BE49-F238E27FC236}">
                <a16:creationId xmlns:a16="http://schemas.microsoft.com/office/drawing/2014/main" id="{D55F5D03-6978-A193-B901-AA24FBDB068F}"/>
              </a:ext>
            </a:extLst>
          </p:cNvPr>
          <p:cNvSpPr txBox="1"/>
          <p:nvPr/>
        </p:nvSpPr>
        <p:spPr>
          <a:xfrm>
            <a:off x="5562600" y="9452007"/>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3" name="TextBox 22">
            <a:extLst>
              <a:ext uri="{FF2B5EF4-FFF2-40B4-BE49-F238E27FC236}">
                <a16:creationId xmlns:a16="http://schemas.microsoft.com/office/drawing/2014/main" id="{14343602-72D1-1041-0F97-AB174EAE7E1F}"/>
              </a:ext>
            </a:extLst>
          </p:cNvPr>
          <p:cNvSpPr txBox="1"/>
          <p:nvPr/>
        </p:nvSpPr>
        <p:spPr>
          <a:xfrm>
            <a:off x="3442669" y="2007661"/>
            <a:ext cx="12689716" cy="6494085"/>
          </a:xfrm>
          <a:prstGeom prst="rect">
            <a:avLst/>
          </a:prstGeom>
          <a:noFill/>
        </p:spPr>
        <p:txBody>
          <a:bodyPr wrap="square">
            <a:spAutoFit/>
          </a:bodyPr>
          <a:lstStyle/>
          <a:p>
            <a:pPr>
              <a:defRPr/>
            </a:pPr>
            <a:r>
              <a:rPr lang="en-US" sz="3200" dirty="0">
                <a:solidFill>
                  <a:schemeClr val="accent4">
                    <a:lumMod val="75000"/>
                  </a:schemeClr>
                </a:solidFill>
              </a:rPr>
              <a:t>The Elementary and Secondary Education Act gives the parents and guardians of children attending a school that receives Title I funding, the right to know the qualifications of your child’s teacher(s).  </a:t>
            </a:r>
          </a:p>
          <a:p>
            <a:pPr>
              <a:defRPr/>
            </a:pPr>
            <a:endParaRPr lang="en-US" sz="3200" dirty="0">
              <a:solidFill>
                <a:schemeClr val="accent4">
                  <a:lumMod val="75000"/>
                </a:schemeClr>
              </a:solidFill>
            </a:endParaRPr>
          </a:p>
          <a:p>
            <a:pPr marL="457200" indent="-457200">
              <a:buFont typeface="Arial" panose="020B0604020202020204" pitchFamily="34" charset="0"/>
              <a:buChar char="•"/>
              <a:defRPr/>
            </a:pPr>
            <a:r>
              <a:rPr lang="en-US" sz="3200" dirty="0">
                <a:solidFill>
                  <a:schemeClr val="accent4">
                    <a:lumMod val="75000"/>
                  </a:schemeClr>
                </a:solidFill>
              </a:rPr>
              <a:t>It is our intent to provide each student at </a:t>
            </a:r>
            <a:r>
              <a:rPr lang="en-US" sz="3200" dirty="0" err="1">
                <a:solidFill>
                  <a:schemeClr val="accent4">
                    <a:lumMod val="75000"/>
                  </a:schemeClr>
                </a:solidFill>
              </a:rPr>
              <a:t>Perea</a:t>
            </a:r>
            <a:r>
              <a:rPr lang="en-US" sz="3200" dirty="0">
                <a:solidFill>
                  <a:schemeClr val="accent4">
                    <a:lumMod val="75000"/>
                  </a:schemeClr>
                </a:solidFill>
              </a:rPr>
              <a:t> Elementary School with teachers and paraprofessionals that are highly qualified.  </a:t>
            </a:r>
          </a:p>
          <a:p>
            <a:pPr>
              <a:defRPr/>
            </a:pPr>
            <a:endParaRPr lang="en-US" sz="3200" dirty="0">
              <a:solidFill>
                <a:schemeClr val="accent4">
                  <a:lumMod val="75000"/>
                </a:schemeClr>
              </a:solidFill>
            </a:endParaRPr>
          </a:p>
          <a:p>
            <a:pPr marL="457200" indent="-457200">
              <a:buFont typeface="Arial" panose="020B0604020202020204" pitchFamily="34" charset="0"/>
              <a:buChar char="•"/>
              <a:defRPr/>
            </a:pPr>
            <a:r>
              <a:rPr lang="en-US" sz="3200" dirty="0">
                <a:solidFill>
                  <a:schemeClr val="accent4">
                    <a:lumMod val="75000"/>
                  </a:schemeClr>
                </a:solidFill>
              </a:rPr>
              <a:t>As required by federal law, all teachers in Title I schools must have a minimum of a bachelor’s degree and have demonstrated highly qualified competency in the academic subjects they teacher. </a:t>
            </a:r>
          </a:p>
          <a:p>
            <a:pPr>
              <a:defRPr/>
            </a:pPr>
            <a:endParaRPr lang="en-US" sz="3200" dirty="0">
              <a:solidFill>
                <a:schemeClr val="accent4">
                  <a:lumMod val="75000"/>
                </a:schemeClr>
              </a:solidFill>
            </a:endParaRPr>
          </a:p>
          <a:p>
            <a:pPr marL="457200" indent="-457200">
              <a:buFont typeface="Arial" panose="020B0604020202020204" pitchFamily="34" charset="0"/>
              <a:buChar char="•"/>
              <a:defRPr/>
            </a:pPr>
            <a:r>
              <a:rPr lang="en-US" sz="3200" dirty="0">
                <a:solidFill>
                  <a:schemeClr val="accent4">
                    <a:lumMod val="75000"/>
                  </a:schemeClr>
                </a:solidFill>
              </a:rPr>
              <a:t>New hired paraprofessionals must also meet rigorous requirements set forth for them by the State of Tennessee as well.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248427" y="55367"/>
            <a:ext cx="16635242" cy="1390061"/>
          </a:xfrm>
          <a:prstGeom prst="rect">
            <a:avLst/>
          </a:prstGeom>
        </p:spPr>
        <p:txBody>
          <a:bodyPr wrap="square" lIns="0" tIns="0" rIns="0" bIns="0" rtlCol="0" anchor="t">
            <a:spAutoFit/>
          </a:bodyPr>
          <a:lstStyle/>
          <a:p>
            <a:pPr algn="ctr">
              <a:lnSpc>
                <a:spcPts val="10596"/>
              </a:lnSpc>
            </a:pPr>
            <a:r>
              <a:rPr lang="en-US" sz="9632" dirty="0">
                <a:solidFill>
                  <a:srgbClr val="6D2374"/>
                </a:solidFill>
                <a:latin typeface="Black Mango"/>
                <a:ea typeface="Black Mango"/>
                <a:cs typeface="Black Mango"/>
                <a:sym typeface="Black Mango"/>
              </a:rPr>
              <a:t>Reporting Pupil Progress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3" name="TextBox 22">
            <a:extLst>
              <a:ext uri="{FF2B5EF4-FFF2-40B4-BE49-F238E27FC236}">
                <a16:creationId xmlns:a16="http://schemas.microsoft.com/office/drawing/2014/main" id="{FC06FE15-6A3C-CFBC-1F0D-3CF424CE7CE7}"/>
              </a:ext>
            </a:extLst>
          </p:cNvPr>
          <p:cNvSpPr txBox="1"/>
          <p:nvPr/>
        </p:nvSpPr>
        <p:spPr>
          <a:xfrm>
            <a:off x="3924758" y="2579284"/>
            <a:ext cx="11671780" cy="5078313"/>
          </a:xfrm>
          <a:prstGeom prst="rect">
            <a:avLst/>
          </a:prstGeom>
          <a:noFill/>
        </p:spPr>
        <p:txBody>
          <a:bodyPr wrap="square">
            <a:spAutoFit/>
          </a:bodyPr>
          <a:lstStyle/>
          <a:p>
            <a:pPr marL="0" indent="0">
              <a:buNone/>
            </a:pPr>
            <a:r>
              <a:rPr lang="en-US" altLang="en-US" sz="3600" dirty="0">
                <a:solidFill>
                  <a:schemeClr val="accent4">
                    <a:lumMod val="75000"/>
                  </a:schemeClr>
                </a:solidFill>
              </a:rPr>
              <a:t>Report cards are issued to parents at the end of each grading period. </a:t>
            </a:r>
          </a:p>
          <a:p>
            <a:pPr marL="514350" indent="-514350">
              <a:buFont typeface="+mj-lt"/>
              <a:buAutoNum type="arabicPeriod"/>
            </a:pPr>
            <a:r>
              <a:rPr lang="en-US" altLang="en-US" sz="3600" dirty="0">
                <a:solidFill>
                  <a:schemeClr val="accent4">
                    <a:lumMod val="75000"/>
                  </a:schemeClr>
                </a:solidFill>
              </a:rPr>
              <a:t>Grading Period 1: August 7</a:t>
            </a:r>
            <a:r>
              <a:rPr lang="en-US" altLang="en-US" sz="3600" baseline="30000" dirty="0">
                <a:solidFill>
                  <a:schemeClr val="accent4">
                    <a:lumMod val="75000"/>
                  </a:schemeClr>
                </a:solidFill>
              </a:rPr>
              <a:t>th</a:t>
            </a:r>
            <a:r>
              <a:rPr lang="en-US" altLang="en-US" sz="3600" dirty="0">
                <a:solidFill>
                  <a:schemeClr val="accent4">
                    <a:lumMod val="75000"/>
                  </a:schemeClr>
                </a:solidFill>
              </a:rPr>
              <a:t> – October 6</a:t>
            </a:r>
            <a:r>
              <a:rPr lang="en-US" altLang="en-US" sz="3600" baseline="30000" dirty="0">
                <a:solidFill>
                  <a:schemeClr val="accent4">
                    <a:lumMod val="75000"/>
                  </a:schemeClr>
                </a:solidFill>
              </a:rPr>
              <a:t>th</a:t>
            </a:r>
            <a:r>
              <a:rPr lang="en-US" altLang="en-US" sz="3600" dirty="0">
                <a:solidFill>
                  <a:schemeClr val="accent4">
                    <a:lumMod val="75000"/>
                  </a:schemeClr>
                </a:solidFill>
              </a:rPr>
              <a:t>  4</a:t>
            </a:r>
          </a:p>
          <a:p>
            <a:pPr marL="514350" indent="-514350">
              <a:buFont typeface="+mj-lt"/>
              <a:buAutoNum type="arabicPeriod"/>
            </a:pPr>
            <a:r>
              <a:rPr lang="en-US" altLang="en-US" sz="3600" dirty="0">
                <a:solidFill>
                  <a:schemeClr val="accent4">
                    <a:lumMod val="75000"/>
                  </a:schemeClr>
                </a:solidFill>
              </a:rPr>
              <a:t>Grading Period 2: October 17</a:t>
            </a:r>
            <a:r>
              <a:rPr lang="en-US" altLang="en-US" sz="3600" baseline="30000" dirty="0">
                <a:solidFill>
                  <a:schemeClr val="accent4">
                    <a:lumMod val="75000"/>
                  </a:schemeClr>
                </a:solidFill>
              </a:rPr>
              <a:t>th</a:t>
            </a:r>
            <a:r>
              <a:rPr lang="en-US" altLang="en-US" sz="3600" dirty="0">
                <a:solidFill>
                  <a:schemeClr val="accent4">
                    <a:lumMod val="75000"/>
                  </a:schemeClr>
                </a:solidFill>
              </a:rPr>
              <a:t> – December 22</a:t>
            </a:r>
            <a:r>
              <a:rPr lang="en-US" altLang="en-US" sz="3600" baseline="30000" dirty="0">
                <a:solidFill>
                  <a:schemeClr val="accent4">
                    <a:lumMod val="75000"/>
                  </a:schemeClr>
                </a:solidFill>
              </a:rPr>
              <a:t>nd</a:t>
            </a:r>
            <a:r>
              <a:rPr lang="en-US" altLang="en-US" sz="3600" dirty="0">
                <a:solidFill>
                  <a:schemeClr val="accent4">
                    <a:lumMod val="75000"/>
                  </a:schemeClr>
                </a:solidFill>
              </a:rPr>
              <a:t>  </a:t>
            </a:r>
          </a:p>
          <a:p>
            <a:pPr marL="514350" indent="-514350">
              <a:buFont typeface="+mj-lt"/>
              <a:buAutoNum type="arabicPeriod"/>
            </a:pPr>
            <a:r>
              <a:rPr lang="en-US" altLang="en-US" sz="3600" dirty="0">
                <a:solidFill>
                  <a:schemeClr val="accent4">
                    <a:lumMod val="75000"/>
                  </a:schemeClr>
                </a:solidFill>
              </a:rPr>
              <a:t>Grading Period 3: January 8</a:t>
            </a:r>
            <a:r>
              <a:rPr lang="en-US" altLang="en-US" sz="3600" baseline="30000" dirty="0">
                <a:solidFill>
                  <a:schemeClr val="accent4">
                    <a:lumMod val="75000"/>
                  </a:schemeClr>
                </a:solidFill>
              </a:rPr>
              <a:t>th</a:t>
            </a:r>
            <a:r>
              <a:rPr lang="en-US" altLang="en-US" sz="3600" dirty="0">
                <a:solidFill>
                  <a:schemeClr val="accent4">
                    <a:lumMod val="75000"/>
                  </a:schemeClr>
                </a:solidFill>
              </a:rPr>
              <a:t> – March 8</a:t>
            </a:r>
            <a:r>
              <a:rPr lang="en-US" altLang="en-US" sz="3600" baseline="30000" dirty="0">
                <a:solidFill>
                  <a:schemeClr val="accent4">
                    <a:lumMod val="75000"/>
                  </a:schemeClr>
                </a:solidFill>
              </a:rPr>
              <a:t>th</a:t>
            </a:r>
            <a:r>
              <a:rPr lang="en-US" altLang="en-US" sz="3600" dirty="0">
                <a:solidFill>
                  <a:schemeClr val="accent4">
                    <a:lumMod val="75000"/>
                  </a:schemeClr>
                </a:solidFill>
              </a:rPr>
              <a:t> </a:t>
            </a:r>
          </a:p>
          <a:p>
            <a:pPr marL="514350" indent="-514350">
              <a:buFont typeface="+mj-lt"/>
              <a:buAutoNum type="arabicPeriod"/>
            </a:pPr>
            <a:r>
              <a:rPr lang="en-US" altLang="en-US" sz="3600" dirty="0">
                <a:solidFill>
                  <a:schemeClr val="accent4">
                    <a:lumMod val="75000"/>
                  </a:schemeClr>
                </a:solidFill>
              </a:rPr>
              <a:t>Grading Period 4: March 19</a:t>
            </a:r>
            <a:r>
              <a:rPr lang="en-US" altLang="en-US" sz="3600" baseline="30000" dirty="0">
                <a:solidFill>
                  <a:schemeClr val="accent4">
                    <a:lumMod val="75000"/>
                  </a:schemeClr>
                </a:solidFill>
              </a:rPr>
              <a:t>th</a:t>
            </a:r>
            <a:r>
              <a:rPr lang="en-US" altLang="en-US" sz="3600" dirty="0">
                <a:solidFill>
                  <a:schemeClr val="accent4">
                    <a:lumMod val="75000"/>
                  </a:schemeClr>
                </a:solidFill>
              </a:rPr>
              <a:t> – May 22</a:t>
            </a:r>
            <a:r>
              <a:rPr lang="en-US" altLang="en-US" sz="3600" baseline="30000" dirty="0">
                <a:solidFill>
                  <a:schemeClr val="accent4">
                    <a:lumMod val="75000"/>
                  </a:schemeClr>
                </a:solidFill>
              </a:rPr>
              <a:t>th</a:t>
            </a:r>
            <a:r>
              <a:rPr lang="en-US" altLang="en-US" sz="3600" dirty="0">
                <a:solidFill>
                  <a:schemeClr val="accent4">
                    <a:lumMod val="75000"/>
                  </a:schemeClr>
                </a:solidFill>
              </a:rPr>
              <a:t> </a:t>
            </a:r>
          </a:p>
          <a:p>
            <a:pPr marL="514350" indent="-514350">
              <a:buFont typeface="+mj-lt"/>
              <a:buAutoNum type="arabicPeriod"/>
            </a:pPr>
            <a:endParaRPr lang="en-US" altLang="en-US" sz="3600" dirty="0">
              <a:solidFill>
                <a:schemeClr val="accent4">
                  <a:lumMod val="75000"/>
                </a:schemeClr>
              </a:solidFill>
            </a:endParaRPr>
          </a:p>
          <a:p>
            <a:pPr marL="457200" indent="-457200">
              <a:buFont typeface="Arial" panose="020B0604020202020204" pitchFamily="34" charset="0"/>
              <a:buChar char="•"/>
            </a:pPr>
            <a:r>
              <a:rPr lang="en-US" altLang="en-US" sz="3600" dirty="0">
                <a:solidFill>
                  <a:schemeClr val="accent4">
                    <a:lumMod val="75000"/>
                  </a:schemeClr>
                </a:solidFill>
              </a:rPr>
              <a:t>Progress Reports/Interims are issued to parents within the grading period.</a:t>
            </a:r>
          </a:p>
        </p:txBody>
      </p:sp>
    </p:spTree>
    <p:extLst>
      <p:ext uri="{BB962C8B-B14F-4D97-AF65-F5344CB8AC3E}">
        <p14:creationId xmlns:p14="http://schemas.microsoft.com/office/powerpoint/2010/main" val="258042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90061"/>
          </a:xfrm>
          <a:prstGeom prst="rect">
            <a:avLst/>
          </a:prstGeom>
        </p:spPr>
        <p:txBody>
          <a:bodyPr wrap="square" lIns="0" tIns="0" rIns="0" bIns="0" rtlCol="0" anchor="t">
            <a:spAutoFit/>
          </a:bodyPr>
          <a:lstStyle/>
          <a:p>
            <a:pPr algn="ctr">
              <a:lnSpc>
                <a:spcPts val="10596"/>
              </a:lnSpc>
            </a:pPr>
            <a:r>
              <a:rPr lang="en-US" sz="9632" dirty="0">
                <a:solidFill>
                  <a:srgbClr val="6D2374"/>
                </a:solidFill>
                <a:latin typeface="Black Mango"/>
                <a:ea typeface="Black Mango"/>
                <a:cs typeface="Black Mango"/>
                <a:sym typeface="Black Mango"/>
              </a:rPr>
              <a:t>Parents Right To Know</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E2BEA982-306D-5828-28F1-147A867F06B3}"/>
              </a:ext>
            </a:extLst>
          </p:cNvPr>
          <p:cNvSpPr txBox="1"/>
          <p:nvPr/>
        </p:nvSpPr>
        <p:spPr>
          <a:xfrm>
            <a:off x="3046279" y="1830932"/>
            <a:ext cx="13968200" cy="5632311"/>
          </a:xfrm>
          <a:prstGeom prst="rect">
            <a:avLst/>
          </a:prstGeom>
          <a:noFill/>
        </p:spPr>
        <p:txBody>
          <a:bodyPr wrap="square">
            <a:spAutoFit/>
          </a:bodyPr>
          <a:lstStyle/>
          <a:p>
            <a:pPr marL="114300" indent="0">
              <a:buNone/>
              <a:defRPr/>
            </a:pPr>
            <a:r>
              <a:rPr lang="en-US" sz="3600" dirty="0">
                <a:solidFill>
                  <a:schemeClr val="accent4">
                    <a:lumMod val="75000"/>
                  </a:schemeClr>
                </a:solidFill>
              </a:rPr>
              <a:t>All parents have the right to request the following:</a:t>
            </a:r>
          </a:p>
          <a:p>
            <a:pPr marL="914400" lvl="1" indent="-457200">
              <a:buFont typeface="Arial" panose="020B0604020202020204" pitchFamily="34" charset="0"/>
              <a:buChar char="•"/>
              <a:defRPr/>
            </a:pPr>
            <a:r>
              <a:rPr lang="en-US" sz="3600" dirty="0">
                <a:solidFill>
                  <a:schemeClr val="accent4">
                    <a:lumMod val="75000"/>
                  </a:schemeClr>
                </a:solidFill>
              </a:rPr>
              <a:t>A teacher’s professional qualifications licensure, grade(s) certification, waivers</a:t>
            </a:r>
          </a:p>
          <a:p>
            <a:pPr marL="914400" lvl="1" indent="-457200">
              <a:buFont typeface="Arial" panose="020B0604020202020204" pitchFamily="34" charset="0"/>
              <a:buChar char="•"/>
              <a:defRPr/>
            </a:pPr>
            <a:r>
              <a:rPr lang="en-US" sz="3600" dirty="0">
                <a:solidFill>
                  <a:schemeClr val="accent4">
                    <a:lumMod val="75000"/>
                  </a:schemeClr>
                </a:solidFill>
              </a:rPr>
              <a:t>A teacher’s baccalaureate and/or graduate degree, fields of endorsement, previous teaching experience</a:t>
            </a:r>
          </a:p>
          <a:p>
            <a:pPr marL="914400" lvl="1" indent="-457200">
              <a:buFont typeface="Arial" panose="020B0604020202020204" pitchFamily="34" charset="0"/>
              <a:buChar char="•"/>
              <a:defRPr/>
            </a:pPr>
            <a:r>
              <a:rPr lang="en-US" sz="3600" dirty="0">
                <a:solidFill>
                  <a:schemeClr val="accent4">
                    <a:lumMod val="75000"/>
                  </a:schemeClr>
                </a:solidFill>
              </a:rPr>
              <a:t>A paraprofessional’s qualifications</a:t>
            </a:r>
          </a:p>
          <a:p>
            <a:pPr marL="914400" lvl="1" indent="-457200">
              <a:buFont typeface="Arial" panose="020B0604020202020204" pitchFamily="34" charset="0"/>
              <a:buChar char="•"/>
              <a:defRPr/>
            </a:pPr>
            <a:r>
              <a:rPr lang="en-US" sz="3600" dirty="0">
                <a:solidFill>
                  <a:schemeClr val="accent4">
                    <a:lumMod val="75000"/>
                  </a:schemeClr>
                </a:solidFill>
              </a:rPr>
              <a:t>An annual notice of Student Education Records Privacy and notice for disclosure of School Directory Information</a:t>
            </a:r>
          </a:p>
          <a:p>
            <a:pPr marL="914400" lvl="1" indent="-457200">
              <a:buFont typeface="Arial" panose="020B0604020202020204" pitchFamily="34" charset="0"/>
              <a:buChar char="•"/>
              <a:defRPr/>
            </a:pPr>
            <a:r>
              <a:rPr lang="en-US" sz="3600" dirty="0">
                <a:solidFill>
                  <a:schemeClr val="accent4">
                    <a:lumMod val="75000"/>
                  </a:schemeClr>
                </a:solidFill>
              </a:rPr>
              <a:t>An assurance that their child’s name, address and telephone listing not be released to military recruiters.</a:t>
            </a:r>
          </a:p>
        </p:txBody>
      </p:sp>
    </p:spTree>
    <p:extLst>
      <p:ext uri="{BB962C8B-B14F-4D97-AF65-F5344CB8AC3E}">
        <p14:creationId xmlns:p14="http://schemas.microsoft.com/office/powerpoint/2010/main" val="163009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90061"/>
          </a:xfrm>
          <a:prstGeom prst="rect">
            <a:avLst/>
          </a:prstGeom>
        </p:spPr>
        <p:txBody>
          <a:bodyPr wrap="square" lIns="0" tIns="0" rIns="0" bIns="0" rtlCol="0" anchor="t">
            <a:spAutoFit/>
          </a:bodyPr>
          <a:lstStyle/>
          <a:p>
            <a:pPr algn="ctr">
              <a:lnSpc>
                <a:spcPts val="10596"/>
              </a:lnSpc>
            </a:pPr>
            <a:r>
              <a:rPr lang="en-US" sz="9632" dirty="0">
                <a:solidFill>
                  <a:srgbClr val="6D2374"/>
                </a:solidFill>
                <a:latin typeface="Black Mango"/>
                <a:ea typeface="Black Mango"/>
                <a:cs typeface="Black Mango"/>
                <a:sym typeface="Black Mango"/>
              </a:rPr>
              <a:t>Parents Right To Know</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E2BEA982-306D-5828-28F1-147A867F06B3}"/>
              </a:ext>
            </a:extLst>
          </p:cNvPr>
          <p:cNvSpPr txBox="1"/>
          <p:nvPr/>
        </p:nvSpPr>
        <p:spPr>
          <a:xfrm>
            <a:off x="3046279" y="1830932"/>
            <a:ext cx="13968200" cy="4524315"/>
          </a:xfrm>
          <a:prstGeom prst="rect">
            <a:avLst/>
          </a:prstGeom>
          <a:noFill/>
        </p:spPr>
        <p:txBody>
          <a:bodyPr wrap="square">
            <a:spAutoFit/>
          </a:bodyPr>
          <a:lstStyle/>
          <a:p>
            <a:pPr marL="114300" indent="0">
              <a:buNone/>
            </a:pPr>
            <a:r>
              <a:rPr lang="en-US" altLang="en-US" sz="3600" dirty="0">
                <a:solidFill>
                  <a:schemeClr val="accent4">
                    <a:lumMod val="75000"/>
                  </a:schemeClr>
                </a:solidFill>
              </a:rPr>
              <a:t>All parents will receive information on the following:</a:t>
            </a:r>
          </a:p>
          <a:p>
            <a:pPr marL="914400" lvl="1" indent="-457200">
              <a:buFont typeface="Arial" panose="020B0604020202020204" pitchFamily="34" charset="0"/>
              <a:buChar char="•"/>
            </a:pPr>
            <a:r>
              <a:rPr lang="en-US" altLang="en-US" sz="3600" dirty="0">
                <a:solidFill>
                  <a:schemeClr val="accent4">
                    <a:lumMod val="75000"/>
                  </a:schemeClr>
                </a:solidFill>
              </a:rPr>
              <a:t>Their child’s level of achievement on each of the state’s academic assessments</a:t>
            </a:r>
          </a:p>
          <a:p>
            <a:pPr marL="914400" lvl="1" indent="-457200">
              <a:buFont typeface="Arial" panose="020B0604020202020204" pitchFamily="34" charset="0"/>
              <a:buChar char="•"/>
            </a:pPr>
            <a:r>
              <a:rPr lang="en-US" altLang="en-US" sz="3600" dirty="0">
                <a:solidFill>
                  <a:schemeClr val="accent4">
                    <a:lumMod val="75000"/>
                  </a:schemeClr>
                </a:solidFill>
              </a:rPr>
              <a:t>Notification of the right to transfer the child to another school in the district if the student becomes a victim of a violent crime or is assigned to an unsafe school. </a:t>
            </a:r>
          </a:p>
          <a:p>
            <a:pPr marL="914400" lvl="1" indent="-457200">
              <a:buFont typeface="Arial" panose="020B0604020202020204" pitchFamily="34" charset="0"/>
              <a:buChar char="•"/>
            </a:pPr>
            <a:r>
              <a:rPr lang="en-US" altLang="en-US" sz="3600" dirty="0">
                <a:solidFill>
                  <a:schemeClr val="accent4">
                    <a:lumMod val="75000"/>
                  </a:schemeClr>
                </a:solidFill>
              </a:rPr>
              <a:t>District Family Involvement Policy and School Parent Involvement Policy</a:t>
            </a:r>
          </a:p>
        </p:txBody>
      </p:sp>
    </p:spTree>
    <p:extLst>
      <p:ext uri="{BB962C8B-B14F-4D97-AF65-F5344CB8AC3E}">
        <p14:creationId xmlns:p14="http://schemas.microsoft.com/office/powerpoint/2010/main" val="262358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59346"/>
          </a:xfrm>
          <a:prstGeom prst="rect">
            <a:avLst/>
          </a:prstGeom>
        </p:spPr>
        <p:txBody>
          <a:bodyPr wrap="square" lIns="0" tIns="0" rIns="0" bIns="0" rtlCol="0" anchor="t">
            <a:spAutoFit/>
          </a:bodyPr>
          <a:lstStyle/>
          <a:p>
            <a:pPr algn="ctr">
              <a:lnSpc>
                <a:spcPts val="10596"/>
              </a:lnSpc>
            </a:pPr>
            <a:r>
              <a:rPr lang="en-US" sz="8800" dirty="0">
                <a:solidFill>
                  <a:srgbClr val="6D2374"/>
                </a:solidFill>
                <a:latin typeface="Black Mango"/>
                <a:ea typeface="Black Mango"/>
                <a:cs typeface="Black Mango"/>
                <a:sym typeface="Black Mango"/>
              </a:rPr>
              <a:t>Parental Involvement Plan</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E2BEA982-306D-5828-28F1-147A867F06B3}"/>
              </a:ext>
            </a:extLst>
          </p:cNvPr>
          <p:cNvSpPr txBox="1"/>
          <p:nvPr/>
        </p:nvSpPr>
        <p:spPr>
          <a:xfrm>
            <a:off x="3046279" y="1830932"/>
            <a:ext cx="13968200" cy="7417415"/>
          </a:xfrm>
          <a:prstGeom prst="rect">
            <a:avLst/>
          </a:prstGeom>
          <a:noFill/>
        </p:spPr>
        <p:txBody>
          <a:bodyPr wrap="square">
            <a:spAutoFit/>
          </a:bodyPr>
          <a:lstStyle/>
          <a:p>
            <a:pPr rtl="0">
              <a:spcBef>
                <a:spcPts val="0"/>
              </a:spcBef>
              <a:spcAft>
                <a:spcPts val="0"/>
              </a:spcAft>
            </a:pPr>
            <a:r>
              <a:rPr lang="en-US" sz="3600" b="0" i="0" u="none" strike="noStrike" dirty="0">
                <a:solidFill>
                  <a:schemeClr val="accent4">
                    <a:lumMod val="75000"/>
                  </a:schemeClr>
                </a:solidFill>
                <a:effectLst/>
                <a:latin typeface="Times New Roman" panose="02020603050405020304" pitchFamily="18" charset="0"/>
              </a:rPr>
              <a:t>The Schools of </a:t>
            </a:r>
            <a:r>
              <a:rPr lang="en-US" sz="3600" b="0" i="0" u="none" strike="noStrike" dirty="0" err="1">
                <a:solidFill>
                  <a:schemeClr val="accent4">
                    <a:lumMod val="75000"/>
                  </a:schemeClr>
                </a:solidFill>
                <a:effectLst/>
                <a:latin typeface="Times New Roman" panose="02020603050405020304" pitchFamily="18" charset="0"/>
              </a:rPr>
              <a:t>Perea</a:t>
            </a:r>
            <a:r>
              <a:rPr lang="en-US" sz="3600" b="0" i="0" u="none" strike="noStrike" dirty="0">
                <a:solidFill>
                  <a:schemeClr val="accent4">
                    <a:lumMod val="75000"/>
                  </a:schemeClr>
                </a:solidFill>
                <a:effectLst/>
                <a:latin typeface="Times New Roman" panose="02020603050405020304" pitchFamily="18" charset="0"/>
              </a:rPr>
              <a:t> will develop a culture for </a:t>
            </a:r>
            <a:r>
              <a:rPr lang="en-US" sz="3600" b="0" i="0" u="none" strike="noStrike" dirty="0" err="1">
                <a:solidFill>
                  <a:schemeClr val="accent4">
                    <a:lumMod val="75000"/>
                  </a:schemeClr>
                </a:solidFill>
                <a:effectLst/>
                <a:latin typeface="Times New Roman" panose="02020603050405020304" pitchFamily="18" charset="0"/>
              </a:rPr>
              <a:t>Perea</a:t>
            </a:r>
            <a:r>
              <a:rPr lang="en-US" sz="3600" b="0" i="0" u="none" strike="noStrike" dirty="0">
                <a:solidFill>
                  <a:schemeClr val="accent4">
                    <a:lumMod val="75000"/>
                  </a:schemeClr>
                </a:solidFill>
                <a:effectLst/>
                <a:latin typeface="Times New Roman" panose="02020603050405020304" pitchFamily="18" charset="0"/>
              </a:rPr>
              <a:t> families to collaborate and work together as one system that encourages families to learn from each other as individuals and in groups, invite community partnerships to share education and career experiences with families, and provide opportunities for continued participation and involvement.</a:t>
            </a:r>
            <a:endParaRPr lang="en-US" sz="4400" b="0" dirty="0">
              <a:solidFill>
                <a:schemeClr val="accent4">
                  <a:lumMod val="75000"/>
                </a:schemeClr>
              </a:solidFill>
              <a:effectLst/>
            </a:endParaRPr>
          </a:p>
          <a:p>
            <a:pPr rtl="0">
              <a:spcBef>
                <a:spcPts val="0"/>
              </a:spcBef>
              <a:spcAft>
                <a:spcPts val="0"/>
              </a:spcAft>
            </a:pPr>
            <a:br>
              <a:rPr lang="en-US" sz="4400" b="0" dirty="0">
                <a:solidFill>
                  <a:schemeClr val="accent4">
                    <a:lumMod val="75000"/>
                  </a:schemeClr>
                </a:solidFill>
                <a:effectLst/>
              </a:rPr>
            </a:br>
            <a:r>
              <a:rPr lang="en-US" sz="3600" b="0" i="0" u="none" strike="noStrike" dirty="0">
                <a:solidFill>
                  <a:schemeClr val="accent4">
                    <a:lumMod val="75000"/>
                  </a:schemeClr>
                </a:solidFill>
                <a:effectLst/>
                <a:latin typeface="Times New Roman" panose="02020603050405020304" pitchFamily="18" charset="0"/>
              </a:rPr>
              <a:t>Parents’ involvement is vital to the success of our students. Research shows that parent involvement enhances student self-esteem, increases academic achievement and cognitive development, and improves student behavior and attendance. The Schools of </a:t>
            </a:r>
            <a:r>
              <a:rPr lang="en-US" sz="3600" b="0" i="0" u="none" strike="noStrike" dirty="0" err="1">
                <a:solidFill>
                  <a:schemeClr val="accent4">
                    <a:lumMod val="75000"/>
                  </a:schemeClr>
                </a:solidFill>
                <a:effectLst/>
                <a:latin typeface="Times New Roman" panose="02020603050405020304" pitchFamily="18" charset="0"/>
              </a:rPr>
              <a:t>Perea</a:t>
            </a:r>
            <a:r>
              <a:rPr lang="en-US" sz="3600" b="0" i="0" u="none" strike="noStrike" dirty="0">
                <a:solidFill>
                  <a:schemeClr val="accent4">
                    <a:lumMod val="75000"/>
                  </a:schemeClr>
                </a:solidFill>
                <a:effectLst/>
                <a:latin typeface="Times New Roman" panose="02020603050405020304" pitchFamily="18" charset="0"/>
              </a:rPr>
              <a:t> has created a family engagement plan that reflects practices that enhance parent engagement and community involvement. </a:t>
            </a:r>
            <a:endParaRPr lang="en-US" sz="4400" b="0" dirty="0">
              <a:solidFill>
                <a:schemeClr val="accent4">
                  <a:lumMod val="75000"/>
                </a:schemeClr>
              </a:solidFill>
              <a:effectLst/>
            </a:endParaRPr>
          </a:p>
          <a:p>
            <a:pPr marL="114300" indent="0">
              <a:buNone/>
              <a:defRPr/>
            </a:pPr>
            <a:endParaRPr lang="en-US" sz="3600" dirty="0">
              <a:solidFill>
                <a:schemeClr val="accent4">
                  <a:lumMod val="75000"/>
                </a:schemeClr>
              </a:solidFill>
            </a:endParaRPr>
          </a:p>
        </p:txBody>
      </p:sp>
    </p:spTree>
    <p:extLst>
      <p:ext uri="{BB962C8B-B14F-4D97-AF65-F5344CB8AC3E}">
        <p14:creationId xmlns:p14="http://schemas.microsoft.com/office/powerpoint/2010/main" val="257559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Parental Involvement Plan</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3" name="TextBox 22">
            <a:extLst>
              <a:ext uri="{FF2B5EF4-FFF2-40B4-BE49-F238E27FC236}">
                <a16:creationId xmlns:a16="http://schemas.microsoft.com/office/drawing/2014/main" id="{4B93F7CB-1BC3-8241-77D2-49D0D2F3D956}"/>
              </a:ext>
            </a:extLst>
          </p:cNvPr>
          <p:cNvSpPr txBox="1"/>
          <p:nvPr/>
        </p:nvSpPr>
        <p:spPr>
          <a:xfrm>
            <a:off x="3403226" y="1342180"/>
            <a:ext cx="12522574" cy="8248412"/>
          </a:xfrm>
          <a:prstGeom prst="rect">
            <a:avLst/>
          </a:prstGeom>
          <a:noFill/>
        </p:spPr>
        <p:txBody>
          <a:bodyPr wrap="square">
            <a:spAutoFit/>
          </a:bodyPr>
          <a:lstStyle/>
          <a:p>
            <a:pPr rtl="0" fontAlgn="base">
              <a:spcBef>
                <a:spcPts val="0"/>
              </a:spcBef>
              <a:spcAft>
                <a:spcPts val="0"/>
              </a:spcAft>
              <a:buFont typeface="+mj-lt"/>
              <a:buAutoNum type="arabicPeriod"/>
            </a:pPr>
            <a:r>
              <a:rPr lang="en-US" sz="3200" b="1" i="0" u="none" strike="noStrike" dirty="0">
                <a:solidFill>
                  <a:schemeClr val="accent4">
                    <a:lumMod val="75000"/>
                  </a:schemeClr>
                </a:solidFill>
                <a:effectLst/>
                <a:latin typeface="Times New Roman" panose="02020603050405020304" pitchFamily="18" charset="0"/>
              </a:rPr>
              <a:t>Facilitate family cohesion and school belonging</a:t>
            </a:r>
          </a:p>
          <a:p>
            <a:pPr marL="114300" indent="0" rtl="0">
              <a:spcBef>
                <a:spcPts val="0"/>
              </a:spcBef>
              <a:spcAft>
                <a:spcPts val="0"/>
              </a:spcAft>
              <a:buNone/>
            </a:pPr>
            <a:br>
              <a:rPr lang="en-US" sz="3200" b="0" dirty="0">
                <a:solidFill>
                  <a:schemeClr val="accent4">
                    <a:lumMod val="75000"/>
                  </a:schemeClr>
                </a:solidFill>
                <a:effectLst/>
              </a:rPr>
            </a:br>
            <a:r>
              <a:rPr lang="en-US" sz="3200" b="1" i="0" u="none" strike="noStrike" dirty="0">
                <a:solidFill>
                  <a:schemeClr val="accent4">
                    <a:lumMod val="75000"/>
                  </a:schemeClr>
                </a:solidFill>
                <a:effectLst/>
                <a:latin typeface="Times New Roman" panose="02020603050405020304" pitchFamily="18" charset="0"/>
              </a:rPr>
              <a:t>Strategies include:</a:t>
            </a:r>
            <a:endParaRPr lang="en-US" sz="3200" b="0" dirty="0">
              <a:solidFill>
                <a:schemeClr val="accent4">
                  <a:lumMod val="75000"/>
                </a:schemeClr>
              </a:solidFill>
              <a:effectLst/>
            </a:endParaRPr>
          </a:p>
          <a:p>
            <a:pPr marL="457200" rtl="0" fontAlgn="base">
              <a:spcBef>
                <a:spcPts val="0"/>
              </a:spcBef>
              <a:spcAft>
                <a:spcPts val="0"/>
              </a:spcAft>
              <a:buFont typeface="Arial" panose="020B0604020202020204" pitchFamily="34" charset="0"/>
              <a:buChar char="•"/>
            </a:pPr>
            <a:r>
              <a:rPr lang="en-US" sz="3200" b="0" i="0" u="none" strike="noStrike" dirty="0">
                <a:solidFill>
                  <a:schemeClr val="accent4">
                    <a:lumMod val="75000"/>
                  </a:schemeClr>
                </a:solidFill>
                <a:effectLst/>
                <a:latin typeface="Times New Roman" panose="02020603050405020304" pitchFamily="18" charset="0"/>
              </a:rPr>
              <a:t>Schools of </a:t>
            </a:r>
            <a:r>
              <a:rPr lang="en-US" sz="3200" b="0" i="0" u="none" strike="noStrike" dirty="0" err="1">
                <a:solidFill>
                  <a:schemeClr val="accent4">
                    <a:lumMod val="75000"/>
                  </a:schemeClr>
                </a:solidFill>
                <a:effectLst/>
                <a:latin typeface="Times New Roman" panose="02020603050405020304" pitchFamily="18" charset="0"/>
              </a:rPr>
              <a:t>Perea</a:t>
            </a:r>
            <a:r>
              <a:rPr lang="en-US" sz="3200" b="0" i="0" u="none" strike="noStrike" dirty="0">
                <a:solidFill>
                  <a:schemeClr val="accent4">
                    <a:lumMod val="75000"/>
                  </a:schemeClr>
                </a:solidFill>
                <a:effectLst/>
                <a:latin typeface="Times New Roman" panose="02020603050405020304" pitchFamily="18" charset="0"/>
              </a:rPr>
              <a:t> will provide an onsite Parent Resource Center with resources to  promote self-sufficiency, student achievement, counseling, and supportive services.</a:t>
            </a:r>
          </a:p>
          <a:p>
            <a:pPr marL="457200" rtl="0" fontAlgn="base">
              <a:spcBef>
                <a:spcPts val="0"/>
              </a:spcBef>
              <a:spcAft>
                <a:spcPts val="0"/>
              </a:spcAft>
              <a:buFont typeface="Arial" panose="020B0604020202020204" pitchFamily="34" charset="0"/>
              <a:buChar char="•"/>
            </a:pPr>
            <a:r>
              <a:rPr lang="en-US" sz="3200" b="0" i="0" u="none" strike="noStrike" dirty="0">
                <a:solidFill>
                  <a:schemeClr val="accent4">
                    <a:lumMod val="75000"/>
                  </a:schemeClr>
                </a:solidFill>
                <a:effectLst/>
                <a:latin typeface="Times New Roman" panose="02020603050405020304" pitchFamily="18" charset="0"/>
              </a:rPr>
              <a:t>Families will engage in a battery of assessments to develop and accomplish identified goals for their child and family. </a:t>
            </a:r>
          </a:p>
          <a:p>
            <a:pPr marL="457200" rtl="0" fontAlgn="base">
              <a:spcBef>
                <a:spcPts val="0"/>
              </a:spcBef>
              <a:spcAft>
                <a:spcPts val="0"/>
              </a:spcAft>
              <a:buFont typeface="Arial" panose="020B0604020202020204" pitchFamily="34" charset="0"/>
              <a:buChar char="•"/>
            </a:pPr>
            <a:r>
              <a:rPr lang="en-US" sz="3200" b="0" i="0" u="none" strike="noStrike" dirty="0">
                <a:solidFill>
                  <a:schemeClr val="accent4">
                    <a:lumMod val="75000"/>
                  </a:schemeClr>
                </a:solidFill>
                <a:effectLst/>
                <a:latin typeface="Times New Roman" panose="02020603050405020304" pitchFamily="18" charset="0"/>
              </a:rPr>
              <a:t>Family Coaches, Sr. Director of Family and Community Engagement, and Community Partners will support families with workshops to enhance skill levels of adults, parenting skills, and share information regarding available programs.</a:t>
            </a:r>
          </a:p>
          <a:p>
            <a:pPr marL="457200" rtl="0" fontAlgn="base">
              <a:spcBef>
                <a:spcPts val="0"/>
              </a:spcBef>
              <a:spcAft>
                <a:spcPts val="0"/>
              </a:spcAft>
              <a:buFont typeface="Arial" panose="020B0604020202020204" pitchFamily="34" charset="0"/>
              <a:buChar char="•"/>
            </a:pPr>
            <a:r>
              <a:rPr lang="en-US" sz="3200" b="0" i="0" u="none" strike="noStrike" dirty="0">
                <a:solidFill>
                  <a:schemeClr val="accent4">
                    <a:lumMod val="75000"/>
                  </a:schemeClr>
                </a:solidFill>
                <a:effectLst/>
                <a:latin typeface="Times New Roman" panose="02020603050405020304" pitchFamily="18" charset="0"/>
              </a:rPr>
              <a:t>The Family Engagement Team will participate in the home visit program to support family and academic goals. </a:t>
            </a:r>
          </a:p>
          <a:p>
            <a:pPr marL="457200" rtl="0" fontAlgn="base">
              <a:spcBef>
                <a:spcPts val="0"/>
              </a:spcBef>
              <a:spcAft>
                <a:spcPts val="0"/>
              </a:spcAft>
              <a:buFont typeface="Arial" panose="020B0604020202020204" pitchFamily="34" charset="0"/>
              <a:buChar char="•"/>
            </a:pPr>
            <a:r>
              <a:rPr lang="en-US" sz="3200" b="0" i="0" u="none" strike="noStrike" dirty="0">
                <a:solidFill>
                  <a:schemeClr val="accent4">
                    <a:lumMod val="75000"/>
                  </a:schemeClr>
                </a:solidFill>
                <a:effectLst/>
                <a:latin typeface="Times New Roman" panose="02020603050405020304" pitchFamily="18" charset="0"/>
              </a:rPr>
              <a:t>Family and Community Engagement events will be provided monthly to families to increase family involvement and school culture. </a:t>
            </a:r>
            <a:br>
              <a:rPr lang="en-US" b="0" dirty="0">
                <a:solidFill>
                  <a:schemeClr val="tx1"/>
                </a:solidFill>
                <a:effectLst/>
              </a:rPr>
            </a:br>
            <a:endParaRPr lang="en-US" dirty="0">
              <a:solidFill>
                <a:schemeClr val="tx1"/>
              </a:solidFill>
            </a:endParaRPr>
          </a:p>
        </p:txBody>
      </p:sp>
    </p:spTree>
    <p:extLst>
      <p:ext uri="{BB962C8B-B14F-4D97-AF65-F5344CB8AC3E}">
        <p14:creationId xmlns:p14="http://schemas.microsoft.com/office/powerpoint/2010/main" val="422925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16649" y="1352404"/>
            <a:ext cx="17643069" cy="42082"/>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533977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28282" y="-2632"/>
            <a:ext cx="2929471" cy="10289632"/>
            <a:chOff x="0" y="0"/>
            <a:chExt cx="771548" cy="2710027"/>
          </a:xfrm>
        </p:grpSpPr>
        <p:sp>
          <p:nvSpPr>
            <p:cNvPr id="5" name="Freeform 5"/>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6" name="TextBox 6"/>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7" name="AutoShape 7"/>
          <p:cNvSpPr/>
          <p:nvPr/>
        </p:nvSpPr>
        <p:spPr>
          <a:xfrm>
            <a:off x="372979"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8" name="AutoShape 8"/>
          <p:cNvSpPr/>
          <p:nvPr/>
        </p:nvSpPr>
        <p:spPr>
          <a:xfrm>
            <a:off x="372979"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9" name="AutoShape 9"/>
          <p:cNvSpPr/>
          <p:nvPr/>
        </p:nvSpPr>
        <p:spPr>
          <a:xfrm>
            <a:off x="372979"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72979"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TextBox 11"/>
          <p:cNvSpPr txBox="1"/>
          <p:nvPr/>
        </p:nvSpPr>
        <p:spPr>
          <a:xfrm>
            <a:off x="37881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2" name="TextBox 12"/>
          <p:cNvSpPr txBox="1"/>
          <p:nvPr/>
        </p:nvSpPr>
        <p:spPr>
          <a:xfrm>
            <a:off x="37881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TextBox 13"/>
          <p:cNvSpPr txBox="1"/>
          <p:nvPr/>
        </p:nvSpPr>
        <p:spPr>
          <a:xfrm>
            <a:off x="739588"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4" name="TextBox 14"/>
          <p:cNvSpPr txBox="1"/>
          <p:nvPr/>
        </p:nvSpPr>
        <p:spPr>
          <a:xfrm>
            <a:off x="528423"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5" name="TextBox 15"/>
          <p:cNvSpPr txBox="1"/>
          <p:nvPr/>
        </p:nvSpPr>
        <p:spPr>
          <a:xfrm>
            <a:off x="413773"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6" name="TextBox 16"/>
          <p:cNvSpPr txBox="1"/>
          <p:nvPr/>
        </p:nvSpPr>
        <p:spPr>
          <a:xfrm>
            <a:off x="3550269" y="9621939"/>
            <a:ext cx="13241612" cy="353060"/>
          </a:xfrm>
          <a:prstGeom prst="rect">
            <a:avLst/>
          </a:prstGeom>
        </p:spPr>
        <p:txBody>
          <a:bodyPr lIns="0" tIns="0" rIns="0" bIns="0" rtlCol="0" anchor="t">
            <a:spAutoFit/>
          </a:bodyPr>
          <a:lstStyle/>
          <a:p>
            <a:pPr algn="ctr">
              <a:lnSpc>
                <a:spcPts val="2530"/>
              </a:lnSpc>
            </a:pPr>
            <a:r>
              <a:rPr lang="en-US" sz="230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p:txBody>
      </p:sp>
      <p:sp>
        <p:nvSpPr>
          <p:cNvPr id="18" name="Freeform 18"/>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19" name="Freeform 19"/>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0" name="TextBox 19">
            <a:extLst>
              <a:ext uri="{FF2B5EF4-FFF2-40B4-BE49-F238E27FC236}">
                <a16:creationId xmlns:a16="http://schemas.microsoft.com/office/drawing/2014/main" id="{AF3AF4B7-B2A4-D2BE-D34D-CC675456C0E3}"/>
              </a:ext>
            </a:extLst>
          </p:cNvPr>
          <p:cNvSpPr txBox="1"/>
          <p:nvPr/>
        </p:nvSpPr>
        <p:spPr>
          <a:xfrm>
            <a:off x="3308288" y="1680949"/>
            <a:ext cx="10699132" cy="646331"/>
          </a:xfrm>
          <a:prstGeom prst="rect">
            <a:avLst/>
          </a:prstGeom>
          <a:noFill/>
        </p:spPr>
        <p:txBody>
          <a:bodyPr wrap="square" rtlCol="0">
            <a:spAutoFit/>
          </a:bodyPr>
          <a:lstStyle/>
          <a:p>
            <a:endParaRPr lang="en-US" dirty="0"/>
          </a:p>
          <a:p>
            <a:endParaRPr lang="en-US" dirty="0"/>
          </a:p>
        </p:txBody>
      </p:sp>
      <p:pic>
        <p:nvPicPr>
          <p:cNvPr id="22" name="Picture 21" descr="A sign with writing on it next to a plant and markers&#10;&#10;Description automatically generated">
            <a:extLst>
              <a:ext uri="{FF2B5EF4-FFF2-40B4-BE49-F238E27FC236}">
                <a16:creationId xmlns:a16="http://schemas.microsoft.com/office/drawing/2014/main" id="{583BB207-65FB-CACC-D711-6C278BF0235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94450" y="1622012"/>
            <a:ext cx="10397950" cy="7772400"/>
          </a:xfrm>
          <a:prstGeom prst="rect">
            <a:avLst/>
          </a:prstGeom>
        </p:spPr>
      </p:pic>
    </p:spTree>
    <p:extLst>
      <p:ext uri="{BB962C8B-B14F-4D97-AF65-F5344CB8AC3E}">
        <p14:creationId xmlns:p14="http://schemas.microsoft.com/office/powerpoint/2010/main" val="2815898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Parental Involvement Plan</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3" name="TextBox 22">
            <a:extLst>
              <a:ext uri="{FF2B5EF4-FFF2-40B4-BE49-F238E27FC236}">
                <a16:creationId xmlns:a16="http://schemas.microsoft.com/office/drawing/2014/main" id="{507AA68F-973C-2DFD-E9D5-5466C5F2AF94}"/>
              </a:ext>
            </a:extLst>
          </p:cNvPr>
          <p:cNvSpPr txBox="1"/>
          <p:nvPr/>
        </p:nvSpPr>
        <p:spPr>
          <a:xfrm>
            <a:off x="3248433" y="1916201"/>
            <a:ext cx="12942643" cy="6986528"/>
          </a:xfrm>
          <a:prstGeom prst="rect">
            <a:avLst/>
          </a:prstGeom>
          <a:noFill/>
        </p:spPr>
        <p:txBody>
          <a:bodyPr wrap="square">
            <a:spAutoFit/>
          </a:bodyPr>
          <a:lstStyle/>
          <a:p>
            <a:pPr marL="114300" indent="0" rtl="0">
              <a:spcBef>
                <a:spcPts val="0"/>
              </a:spcBef>
              <a:spcAft>
                <a:spcPts val="0"/>
              </a:spcAft>
              <a:buNone/>
            </a:pPr>
            <a:r>
              <a:rPr lang="en-US" sz="3200" b="1" i="0" u="none" strike="noStrike" dirty="0">
                <a:solidFill>
                  <a:schemeClr val="accent4">
                    <a:lumMod val="75000"/>
                  </a:schemeClr>
                </a:solidFill>
                <a:effectLst/>
                <a:latin typeface="Times New Roman" panose="02020603050405020304" pitchFamily="18" charset="0"/>
              </a:rPr>
              <a:t>2. Establishes a network of community resources</a:t>
            </a:r>
          </a:p>
          <a:p>
            <a:pPr marL="114300" indent="0" rtl="0">
              <a:spcBef>
                <a:spcPts val="0"/>
              </a:spcBef>
              <a:spcAft>
                <a:spcPts val="0"/>
              </a:spcAft>
              <a:buNone/>
            </a:pPr>
            <a:endParaRPr lang="en-US" sz="32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n-US" sz="3200" b="1" i="0" u="none" strike="noStrike" dirty="0">
                <a:solidFill>
                  <a:schemeClr val="accent4">
                    <a:lumMod val="75000"/>
                  </a:schemeClr>
                </a:solidFill>
                <a:effectLst/>
                <a:latin typeface="Times New Roman" panose="02020603050405020304" pitchFamily="18" charset="0"/>
              </a:rPr>
              <a:t>Strategies include:</a:t>
            </a:r>
            <a:endParaRPr lang="en-US" sz="3200" b="0" dirty="0">
              <a:solidFill>
                <a:schemeClr val="accent4">
                  <a:lumMod val="75000"/>
                </a:schemeClr>
              </a:solidFill>
              <a:effectLst/>
            </a:endParaRPr>
          </a:p>
          <a:p>
            <a:pPr marL="457200" rtl="0" fontAlgn="base">
              <a:spcBef>
                <a:spcPts val="0"/>
              </a:spcBef>
              <a:spcAft>
                <a:spcPts val="0"/>
              </a:spcAft>
              <a:buFont typeface="Arial" panose="020B0604020202020204" pitchFamily="34" charset="0"/>
              <a:buChar char="•"/>
            </a:pPr>
            <a:r>
              <a:rPr lang="en-US" sz="3200" b="0" i="0" u="none" strike="noStrike" dirty="0">
                <a:solidFill>
                  <a:schemeClr val="accent4">
                    <a:lumMod val="75000"/>
                  </a:schemeClr>
                </a:solidFill>
                <a:effectLst/>
                <a:latin typeface="Times New Roman" panose="02020603050405020304" pitchFamily="18" charset="0"/>
              </a:rPr>
              <a:t>Building partnerships with community and technical colleges such as Southwest Community College, TCAT-Memphis, and Arkansas State University-Mid-South.</a:t>
            </a:r>
          </a:p>
          <a:p>
            <a:pPr marL="457200" rtl="0" fontAlgn="base">
              <a:spcBef>
                <a:spcPts val="0"/>
              </a:spcBef>
              <a:spcAft>
                <a:spcPts val="0"/>
              </a:spcAft>
              <a:buFont typeface="Arial" panose="020B0604020202020204" pitchFamily="34" charset="0"/>
              <a:buChar char="•"/>
            </a:pPr>
            <a:r>
              <a:rPr lang="en-US" sz="3200" b="0" i="0" u="none" strike="noStrike" dirty="0">
                <a:solidFill>
                  <a:schemeClr val="accent4">
                    <a:lumMod val="75000"/>
                  </a:schemeClr>
                </a:solidFill>
                <a:effectLst/>
                <a:latin typeface="Times New Roman" panose="02020603050405020304" pitchFamily="18" charset="0"/>
              </a:rPr>
              <a:t>Maintaining a relationship with city-wide organizations to enhance adult and child learning.</a:t>
            </a:r>
          </a:p>
          <a:p>
            <a:pPr marL="457200" rtl="0" fontAlgn="base">
              <a:spcBef>
                <a:spcPts val="0"/>
              </a:spcBef>
              <a:spcAft>
                <a:spcPts val="0"/>
              </a:spcAft>
              <a:buFont typeface="Arial" panose="020B0604020202020204" pitchFamily="34" charset="0"/>
              <a:buChar char="•"/>
            </a:pPr>
            <a:r>
              <a:rPr lang="en-US" sz="3200" b="0" i="0" u="none" strike="noStrike" dirty="0">
                <a:solidFill>
                  <a:schemeClr val="accent4">
                    <a:lumMod val="75000"/>
                  </a:schemeClr>
                </a:solidFill>
                <a:effectLst/>
                <a:latin typeface="Times New Roman" panose="02020603050405020304" pitchFamily="18" charset="0"/>
              </a:rPr>
              <a:t>Informing families of diverse resources and outreach programs; including organizations that promote learning and well-being.</a:t>
            </a:r>
          </a:p>
          <a:p>
            <a:pPr marL="457200" rtl="0" fontAlgn="base">
              <a:spcBef>
                <a:spcPts val="0"/>
              </a:spcBef>
              <a:spcAft>
                <a:spcPts val="0"/>
              </a:spcAft>
              <a:buFont typeface="Arial" panose="020B0604020202020204" pitchFamily="34" charset="0"/>
              <a:buChar char="•"/>
            </a:pPr>
            <a:r>
              <a:rPr lang="en-US" sz="3200" b="0" i="0" u="none" strike="noStrike" dirty="0">
                <a:solidFill>
                  <a:schemeClr val="accent4">
                    <a:lumMod val="75000"/>
                  </a:schemeClr>
                </a:solidFill>
                <a:effectLst/>
                <a:latin typeface="Times New Roman" panose="02020603050405020304" pitchFamily="18" charset="0"/>
              </a:rPr>
              <a:t>Linking families with support services, peer-to-peer groups, and various resources aligned with family needs.</a:t>
            </a:r>
          </a:p>
          <a:p>
            <a:pPr marL="457200" rtl="0" fontAlgn="base">
              <a:spcBef>
                <a:spcPts val="0"/>
              </a:spcBef>
              <a:spcAft>
                <a:spcPts val="1200"/>
              </a:spcAft>
              <a:buFont typeface="Arial" panose="020B0604020202020204" pitchFamily="34" charset="0"/>
              <a:buChar char="•"/>
            </a:pPr>
            <a:r>
              <a:rPr lang="en-US" sz="3200" b="0" i="0" u="none" strike="noStrike" dirty="0">
                <a:solidFill>
                  <a:schemeClr val="accent4">
                    <a:lumMod val="75000"/>
                  </a:schemeClr>
                </a:solidFill>
                <a:effectLst/>
                <a:latin typeface="Times New Roman" panose="02020603050405020304" pitchFamily="18" charset="0"/>
              </a:rPr>
              <a:t>The Family Engagement Team will ensure families are aware of services and their rights under federal and state laws.</a:t>
            </a:r>
          </a:p>
        </p:txBody>
      </p:sp>
    </p:spTree>
    <p:extLst>
      <p:ext uri="{BB962C8B-B14F-4D97-AF65-F5344CB8AC3E}">
        <p14:creationId xmlns:p14="http://schemas.microsoft.com/office/powerpoint/2010/main" val="615158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Parental Involvement Plan</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3" name="TextBox 22">
            <a:extLst>
              <a:ext uri="{FF2B5EF4-FFF2-40B4-BE49-F238E27FC236}">
                <a16:creationId xmlns:a16="http://schemas.microsoft.com/office/drawing/2014/main" id="{51FD0113-545A-B6EB-5AC9-FBAC386ECA6C}"/>
              </a:ext>
            </a:extLst>
          </p:cNvPr>
          <p:cNvSpPr txBox="1"/>
          <p:nvPr/>
        </p:nvSpPr>
        <p:spPr>
          <a:xfrm>
            <a:off x="3695507" y="1998172"/>
            <a:ext cx="11430000" cy="5078313"/>
          </a:xfrm>
          <a:prstGeom prst="rect">
            <a:avLst/>
          </a:prstGeom>
          <a:noFill/>
        </p:spPr>
        <p:txBody>
          <a:bodyPr wrap="square">
            <a:spAutoFit/>
          </a:bodyPr>
          <a:lstStyle/>
          <a:p>
            <a:pPr marL="114300" indent="0" rtl="0">
              <a:spcBef>
                <a:spcPts val="1200"/>
              </a:spcBef>
              <a:spcAft>
                <a:spcPts val="0"/>
              </a:spcAft>
              <a:buNone/>
            </a:pPr>
            <a:r>
              <a:rPr lang="en-US" sz="3600" dirty="0">
                <a:solidFill>
                  <a:schemeClr val="accent4">
                    <a:lumMod val="75000"/>
                  </a:schemeClr>
                </a:solidFill>
                <a:latin typeface="Times New Roman" panose="02020603050405020304" pitchFamily="18" charset="0"/>
              </a:rPr>
              <a:t>3. </a:t>
            </a:r>
            <a:r>
              <a:rPr lang="en-US" sz="3600" b="1" i="0" u="none" strike="noStrike" dirty="0">
                <a:solidFill>
                  <a:schemeClr val="accent4">
                    <a:lumMod val="75000"/>
                  </a:schemeClr>
                </a:solidFill>
                <a:effectLst/>
                <a:latin typeface="Times New Roman" panose="02020603050405020304" pitchFamily="18" charset="0"/>
              </a:rPr>
              <a:t>Increase family participation in decision-making </a:t>
            </a:r>
            <a:endParaRPr lang="en-US" sz="3600" b="0" dirty="0">
              <a:solidFill>
                <a:schemeClr val="accent4">
                  <a:lumMod val="75000"/>
                </a:schemeClr>
              </a:solidFill>
              <a:effectLst/>
            </a:endParaRPr>
          </a:p>
          <a:p>
            <a:pPr marL="114300" indent="0" rtl="0">
              <a:spcBef>
                <a:spcPts val="0"/>
              </a:spcBef>
              <a:spcAft>
                <a:spcPts val="0"/>
              </a:spcAft>
              <a:buNone/>
            </a:pPr>
            <a:endParaRPr lang="en-US" sz="36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n-US" sz="3600" b="1" i="0" u="none" strike="noStrike" dirty="0">
                <a:solidFill>
                  <a:schemeClr val="accent4">
                    <a:lumMod val="75000"/>
                  </a:schemeClr>
                </a:solidFill>
                <a:effectLst/>
                <a:latin typeface="Times New Roman" panose="02020603050405020304" pitchFamily="18" charset="0"/>
              </a:rPr>
              <a:t>Strategies include:</a:t>
            </a:r>
            <a:endParaRPr lang="en-US" sz="3600" b="0" dirty="0">
              <a:solidFill>
                <a:schemeClr val="accent4">
                  <a:lumMod val="75000"/>
                </a:schemeClr>
              </a:solidFill>
              <a:effectLst/>
            </a:endParaRPr>
          </a:p>
          <a:p>
            <a:pPr marL="457200" rtl="0" fontAlgn="base">
              <a:spcBef>
                <a:spcPts val="0"/>
              </a:spcBef>
              <a:spcAft>
                <a:spcPts val="0"/>
              </a:spcAft>
              <a:buFont typeface="Arial" panose="020B0604020202020204" pitchFamily="34" charset="0"/>
              <a:buChar char="•"/>
            </a:pPr>
            <a:r>
              <a:rPr lang="en-US" sz="3600" b="0" i="0" u="none" strike="noStrike" dirty="0">
                <a:solidFill>
                  <a:schemeClr val="accent4">
                    <a:lumMod val="75000"/>
                  </a:schemeClr>
                </a:solidFill>
                <a:effectLst/>
                <a:latin typeface="Times New Roman" panose="02020603050405020304" pitchFamily="18" charset="0"/>
              </a:rPr>
              <a:t>Closing participation gaps for the Family Advisory Board to increase parent/teacher relationships and school culture.</a:t>
            </a:r>
          </a:p>
          <a:p>
            <a:pPr marL="457200" rtl="0" fontAlgn="base">
              <a:spcBef>
                <a:spcPts val="0"/>
              </a:spcBef>
              <a:spcAft>
                <a:spcPts val="1200"/>
              </a:spcAft>
              <a:buFont typeface="Arial" panose="020B0604020202020204" pitchFamily="34" charset="0"/>
              <a:buChar char="•"/>
            </a:pPr>
            <a:r>
              <a:rPr lang="en-US" sz="3600" b="0" i="0" u="none" strike="noStrike" dirty="0">
                <a:solidFill>
                  <a:schemeClr val="accent4">
                    <a:lumMod val="75000"/>
                  </a:schemeClr>
                </a:solidFill>
                <a:effectLst/>
                <a:latin typeface="Times New Roman" panose="02020603050405020304" pitchFamily="18" charset="0"/>
              </a:rPr>
              <a:t>Families sharing their opinions regarding campus climate, future programs, family needs, and the SOP Family and Community Engagement Program by completing annual and bi-annual surveys. </a:t>
            </a:r>
          </a:p>
        </p:txBody>
      </p:sp>
    </p:spTree>
    <p:extLst>
      <p:ext uri="{BB962C8B-B14F-4D97-AF65-F5344CB8AC3E}">
        <p14:creationId xmlns:p14="http://schemas.microsoft.com/office/powerpoint/2010/main" val="1542173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Parental Involvement Plan</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3806978" cy="8987076"/>
          </a:xfrm>
          <a:prstGeom prst="rect">
            <a:avLst/>
          </a:prstGeom>
          <a:noFill/>
        </p:spPr>
        <p:txBody>
          <a:bodyPr wrap="square" rtlCol="0">
            <a:spAutoFit/>
          </a:bodyPr>
          <a:lstStyle/>
          <a:p>
            <a:pPr marL="114300" indent="0" rtl="0">
              <a:spcBef>
                <a:spcPts val="1200"/>
              </a:spcBef>
              <a:spcAft>
                <a:spcPts val="0"/>
              </a:spcAft>
              <a:buNone/>
            </a:pPr>
            <a:r>
              <a:rPr lang="en-US" sz="3600" b="1" i="0" u="none" strike="noStrike" dirty="0">
                <a:solidFill>
                  <a:schemeClr val="accent4">
                    <a:lumMod val="75000"/>
                  </a:schemeClr>
                </a:solidFill>
                <a:effectLst/>
                <a:latin typeface="Times New Roman" panose="02020603050405020304" pitchFamily="18" charset="0"/>
              </a:rPr>
              <a:t>4. Develop staff skills in evidence-based practices that support families in meeting their children’s learning benchmarks </a:t>
            </a:r>
          </a:p>
          <a:p>
            <a:pPr marL="114300" indent="0" rtl="0">
              <a:spcBef>
                <a:spcPts val="1200"/>
              </a:spcBef>
              <a:spcAft>
                <a:spcPts val="0"/>
              </a:spcAft>
              <a:buNone/>
            </a:pPr>
            <a:r>
              <a:rPr lang="en-US" sz="3600" b="1" i="0" u="none" strike="noStrike" dirty="0">
                <a:solidFill>
                  <a:schemeClr val="accent4">
                    <a:lumMod val="75000"/>
                  </a:schemeClr>
                </a:solidFill>
                <a:effectLst/>
                <a:latin typeface="Times New Roman" panose="02020603050405020304" pitchFamily="18" charset="0"/>
              </a:rPr>
              <a:t>Strategies include:</a:t>
            </a:r>
            <a:endParaRPr lang="en-US" sz="4400" b="0" dirty="0">
              <a:solidFill>
                <a:schemeClr val="accent4">
                  <a:lumMod val="75000"/>
                </a:schemeClr>
              </a:solidFill>
              <a:effectLst/>
            </a:endParaRPr>
          </a:p>
          <a:p>
            <a:pPr marL="457200" rtl="0" fontAlgn="base">
              <a:spcBef>
                <a:spcPts val="0"/>
              </a:spcBef>
              <a:spcAft>
                <a:spcPts val="0"/>
              </a:spcAft>
              <a:buFont typeface="Arial" panose="020B0604020202020204" pitchFamily="34" charset="0"/>
              <a:buChar char="•"/>
            </a:pPr>
            <a:r>
              <a:rPr lang="en-US" sz="3600" b="0" i="0" u="none" strike="noStrike" dirty="0">
                <a:solidFill>
                  <a:schemeClr val="accent4">
                    <a:lumMod val="75000"/>
                  </a:schemeClr>
                </a:solidFill>
                <a:effectLst/>
                <a:latin typeface="Times New Roman" panose="02020603050405020304" pitchFamily="18" charset="0"/>
              </a:rPr>
              <a:t>Ongoing professional development for all staff members in the area(s) of cultural responsiveness, academic partnership, trauma-informed parenting, and family engagement.</a:t>
            </a:r>
          </a:p>
          <a:p>
            <a:pPr marL="457200" rtl="0" fontAlgn="base">
              <a:spcBef>
                <a:spcPts val="0"/>
              </a:spcBef>
              <a:spcAft>
                <a:spcPts val="0"/>
              </a:spcAft>
              <a:buFont typeface="Arial" panose="020B0604020202020204" pitchFamily="34" charset="0"/>
              <a:buChar char="•"/>
            </a:pPr>
            <a:r>
              <a:rPr lang="en-US" sz="3600" b="0" i="0" u="none" strike="noStrike" dirty="0">
                <a:solidFill>
                  <a:schemeClr val="accent4">
                    <a:lumMod val="75000"/>
                  </a:schemeClr>
                </a:solidFill>
                <a:effectLst/>
                <a:latin typeface="Times New Roman" panose="02020603050405020304" pitchFamily="18" charset="0"/>
              </a:rPr>
              <a:t>Providing knowledge based on the importance of family engagement.</a:t>
            </a:r>
          </a:p>
          <a:p>
            <a:pPr marL="457200" rtl="0" fontAlgn="base">
              <a:spcBef>
                <a:spcPts val="0"/>
              </a:spcBef>
              <a:spcAft>
                <a:spcPts val="0"/>
              </a:spcAft>
              <a:buFont typeface="Arial" panose="020B0604020202020204" pitchFamily="34" charset="0"/>
              <a:buChar char="•"/>
            </a:pPr>
            <a:r>
              <a:rPr lang="en-US" sz="3600" b="0" i="0" u="none" strike="noStrike" dirty="0">
                <a:solidFill>
                  <a:schemeClr val="accent4">
                    <a:lumMod val="75000"/>
                  </a:schemeClr>
                </a:solidFill>
                <a:effectLst/>
                <a:latin typeface="Times New Roman" panose="02020603050405020304" pitchFamily="18" charset="0"/>
              </a:rPr>
              <a:t>Providing professional development that focuses on crucial conversations with families.</a:t>
            </a:r>
          </a:p>
          <a:p>
            <a:pPr marL="457200" rtl="0" fontAlgn="base">
              <a:spcBef>
                <a:spcPts val="0"/>
              </a:spcBef>
              <a:spcAft>
                <a:spcPts val="0"/>
              </a:spcAft>
              <a:buFont typeface="Arial" panose="020B0604020202020204" pitchFamily="34" charset="0"/>
              <a:buChar char="•"/>
            </a:pPr>
            <a:r>
              <a:rPr lang="en-US" sz="3600" b="0" i="0" u="none" strike="noStrike" dirty="0">
                <a:solidFill>
                  <a:schemeClr val="accent4">
                    <a:lumMod val="75000"/>
                  </a:schemeClr>
                </a:solidFill>
                <a:effectLst/>
                <a:latin typeface="Times New Roman" panose="02020603050405020304" pitchFamily="18" charset="0"/>
              </a:rPr>
              <a:t>Additional professional development to include de-escalation skills, dealing with families in crisis, confidentiality, etc. </a:t>
            </a:r>
          </a:p>
          <a:p>
            <a:pPr marL="457200" rtl="0" fontAlgn="base">
              <a:spcBef>
                <a:spcPts val="0"/>
              </a:spcBef>
              <a:spcAft>
                <a:spcPts val="1200"/>
              </a:spcAft>
              <a:buFont typeface="Arial" panose="020B0604020202020204" pitchFamily="34" charset="0"/>
              <a:buChar char="•"/>
            </a:pPr>
            <a:r>
              <a:rPr lang="en-US" sz="3600" b="0" i="0" u="none" strike="noStrike" dirty="0">
                <a:solidFill>
                  <a:schemeClr val="accent4">
                    <a:lumMod val="75000"/>
                  </a:schemeClr>
                </a:solidFill>
                <a:effectLst/>
                <a:latin typeface="Times New Roman" panose="02020603050405020304" pitchFamily="18" charset="0"/>
              </a:rPr>
              <a:t>Gaining an understanding of early intervention services to support family inquiries and needs.</a:t>
            </a:r>
          </a:p>
          <a:p>
            <a:endParaRPr lang="en-US" sz="3600" dirty="0">
              <a:solidFill>
                <a:schemeClr val="accent4">
                  <a:lumMod val="75000"/>
                </a:schemeClr>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Tree>
    <p:extLst>
      <p:ext uri="{BB962C8B-B14F-4D97-AF65-F5344CB8AC3E}">
        <p14:creationId xmlns:p14="http://schemas.microsoft.com/office/powerpoint/2010/main" val="3577860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School/Parent Compact</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767496" y="2514038"/>
            <a:ext cx="11286022" cy="5632311"/>
          </a:xfrm>
          <a:prstGeom prst="rect">
            <a:avLst/>
          </a:prstGeom>
          <a:noFill/>
        </p:spPr>
        <p:txBody>
          <a:bodyPr wrap="square">
            <a:spAutoFit/>
          </a:bodyPr>
          <a:lstStyle/>
          <a:p>
            <a:pPr marL="114300" indent="0" rtl="0">
              <a:spcBef>
                <a:spcPts val="1200"/>
              </a:spcBef>
              <a:spcAft>
                <a:spcPts val="0"/>
              </a:spcAft>
              <a:buNone/>
            </a:pPr>
            <a:r>
              <a:rPr lang="en-US" sz="3600" b="1" i="0" u="none" strike="noStrike" dirty="0">
                <a:solidFill>
                  <a:schemeClr val="accent4">
                    <a:lumMod val="75000"/>
                  </a:schemeClr>
                </a:solidFill>
                <a:effectLst/>
                <a:latin typeface="Times New Roman" panose="02020603050405020304" pitchFamily="18" charset="0"/>
              </a:rPr>
              <a:t> School/Parent Compact</a:t>
            </a:r>
          </a:p>
          <a:p>
            <a:r>
              <a:rPr lang="en-US" altLang="en-US" sz="3600" dirty="0">
                <a:solidFill>
                  <a:schemeClr val="accent4">
                    <a:lumMod val="75000"/>
                  </a:schemeClr>
                </a:solidFill>
                <a:ea typeface="ＭＳ Ｐゴシック" panose="020B0600070205080204" pitchFamily="34" charset="-128"/>
              </a:rPr>
              <a:t>The compact is a commitment from the school, the parent, and the student to share in the responsibility for improved academic achievement</a:t>
            </a:r>
          </a:p>
          <a:p>
            <a:pPr>
              <a:buFont typeface="Wingdings 2" pitchFamily="2" charset="2"/>
              <a:buNone/>
            </a:pPr>
            <a:endParaRPr lang="en-US" altLang="en-US" sz="3600" dirty="0">
              <a:solidFill>
                <a:schemeClr val="accent4">
                  <a:lumMod val="75000"/>
                </a:schemeClr>
              </a:solidFill>
              <a:ea typeface="ＭＳ Ｐゴシック" panose="020B0600070205080204" pitchFamily="34" charset="-128"/>
            </a:endParaRPr>
          </a:p>
          <a:p>
            <a:r>
              <a:rPr lang="en-US" altLang="en-US" sz="3600" dirty="0">
                <a:solidFill>
                  <a:schemeClr val="accent4">
                    <a:lumMod val="75000"/>
                  </a:schemeClr>
                </a:solidFill>
                <a:ea typeface="ＭＳ Ｐゴシック" panose="020B0600070205080204" pitchFamily="34" charset="-128"/>
              </a:rPr>
              <a:t>You, as Title I Parents, have the right to be involved in the development of the School-Parent Compact.</a:t>
            </a:r>
          </a:p>
          <a:p>
            <a:pPr>
              <a:buFont typeface="Wingdings 2" pitchFamily="2" charset="2"/>
              <a:buNone/>
            </a:pPr>
            <a:endParaRPr lang="en-US" altLang="en-US" sz="3600" dirty="0">
              <a:solidFill>
                <a:schemeClr val="accent4">
                  <a:lumMod val="75000"/>
                </a:schemeClr>
              </a:solidFill>
              <a:ea typeface="ＭＳ Ｐゴシック" panose="020B0600070205080204" pitchFamily="34" charset="-128"/>
            </a:endParaRPr>
          </a:p>
          <a:p>
            <a:r>
              <a:rPr lang="en-US" altLang="en-US" sz="3600" dirty="0">
                <a:solidFill>
                  <a:schemeClr val="accent4">
                    <a:lumMod val="75000"/>
                  </a:schemeClr>
                </a:solidFill>
                <a:ea typeface="ＭＳ Ｐゴシック" panose="020B0600070205080204" pitchFamily="34" charset="-128"/>
              </a:rPr>
              <a:t>After all signatures have been gathered, the compacts will be located in my office. </a:t>
            </a:r>
          </a:p>
        </p:txBody>
      </p:sp>
    </p:spTree>
    <p:extLst>
      <p:ext uri="{BB962C8B-B14F-4D97-AF65-F5344CB8AC3E}">
        <p14:creationId xmlns:p14="http://schemas.microsoft.com/office/powerpoint/2010/main" val="379015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Student Code of Conduct</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2730020" y="1458595"/>
            <a:ext cx="14840479" cy="6986528"/>
          </a:xfrm>
          <a:prstGeom prst="rect">
            <a:avLst/>
          </a:prstGeom>
          <a:noFill/>
        </p:spPr>
        <p:txBody>
          <a:bodyPr wrap="square">
            <a:spAutoFit/>
          </a:bodyPr>
          <a:lstStyle/>
          <a:p>
            <a:pPr marL="0" lvl="0" indent="0" algn="ctr" rtl="0">
              <a:spcBef>
                <a:spcPts val="0"/>
              </a:spcBef>
              <a:spcAft>
                <a:spcPts val="0"/>
              </a:spcAft>
              <a:buNone/>
            </a:pPr>
            <a:r>
              <a:rPr lang="en-US" sz="2800" b="1" i="0" u="none" strike="noStrike" dirty="0">
                <a:solidFill>
                  <a:schemeClr val="accent4">
                    <a:lumMod val="75000"/>
                  </a:schemeClr>
                </a:solidFill>
                <a:effectLst/>
                <a:latin typeface="Times New Roman" panose="02020603050405020304" pitchFamily="18" charset="0"/>
              </a:rPr>
              <a:t> </a:t>
            </a:r>
            <a:r>
              <a:rPr lang="en-US" sz="2800" b="1" dirty="0">
                <a:solidFill>
                  <a:schemeClr val="accent4">
                    <a:lumMod val="75000"/>
                  </a:schemeClr>
                </a:solidFill>
                <a:latin typeface="Cambria"/>
                <a:ea typeface="Cambria"/>
                <a:cs typeface="Cambria"/>
                <a:sym typeface="Cambria"/>
              </a:rPr>
              <a:t>Examples of Unacceptable Behaviors</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Physical touching of another person with or without the intent to cause injury </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Fighting</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Bullying (include cyberbullying)</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Posing a physical threat to oneself or others (banging head, making a threat)</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Possession of a weapon, drugs or alcohol</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Coming to school or any school activity under the influence of alcohol, drugs, or other foreign substance </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Refusal to stay within the teacher’s site </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Verbal harassment of a teacher (cursing, name calling, or mocking)</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Use of profanity </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Tantrum at a volume that inhibits the flow of the class</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Destruction of property</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Theft</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Sexual touching, language, gestures, or actions with cause injury, fear, and/or emotional harm to another person, with or without the use of force. </a:t>
            </a:r>
          </a:p>
        </p:txBody>
      </p:sp>
    </p:spTree>
    <p:extLst>
      <p:ext uri="{BB962C8B-B14F-4D97-AF65-F5344CB8AC3E}">
        <p14:creationId xmlns:p14="http://schemas.microsoft.com/office/powerpoint/2010/main" val="3638887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8" y="125730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30873" y="119085"/>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Curriculum</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034863" y="825196"/>
            <a:ext cx="10835178" cy="1098762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3600" b="1" dirty="0">
                <a:solidFill>
                  <a:schemeClr val="accent4">
                    <a:lumMod val="75000"/>
                  </a:schemeClr>
                </a:solidFill>
              </a:rPr>
              <a:t>Math</a:t>
            </a:r>
          </a:p>
          <a:p>
            <a:pPr marL="742950" lvl="1" indent="-285750">
              <a:buFont typeface="Arial" panose="020B0604020202020204" pitchFamily="34" charset="0"/>
              <a:buChar char="•"/>
            </a:pPr>
            <a:r>
              <a:rPr lang="en-US" sz="3200" dirty="0">
                <a:solidFill>
                  <a:schemeClr val="accent4">
                    <a:lumMod val="75000"/>
                  </a:schemeClr>
                </a:solidFill>
              </a:rPr>
              <a:t>Eureka Math</a:t>
            </a:r>
          </a:p>
          <a:p>
            <a:pPr marL="742950" lvl="1" indent="-285750">
              <a:buFont typeface="Arial" panose="020B0604020202020204" pitchFamily="34" charset="0"/>
              <a:buChar char="•"/>
            </a:pPr>
            <a:r>
              <a:rPr lang="en-US" sz="3200" dirty="0">
                <a:solidFill>
                  <a:schemeClr val="accent4">
                    <a:lumMod val="75000"/>
                  </a:schemeClr>
                </a:solidFill>
              </a:rPr>
              <a:t>I-Ready</a:t>
            </a:r>
          </a:p>
          <a:p>
            <a:pPr marL="285750" indent="-285750">
              <a:buFont typeface="Arial" panose="020B0604020202020204" pitchFamily="34" charset="0"/>
              <a:buChar char="•"/>
            </a:pPr>
            <a:endParaRPr lang="en-US" sz="3200" dirty="0">
              <a:solidFill>
                <a:schemeClr val="accent4">
                  <a:lumMod val="75000"/>
                </a:schemeClr>
              </a:solidFill>
            </a:endParaRPr>
          </a:p>
          <a:p>
            <a:pPr marL="285750" indent="-285750">
              <a:buFont typeface="Arial" panose="020B0604020202020204" pitchFamily="34" charset="0"/>
              <a:buChar char="•"/>
            </a:pPr>
            <a:r>
              <a:rPr lang="en-US" sz="3600" b="1" dirty="0">
                <a:solidFill>
                  <a:schemeClr val="accent4">
                    <a:lumMod val="75000"/>
                  </a:schemeClr>
                </a:solidFill>
              </a:rPr>
              <a:t>Science</a:t>
            </a:r>
          </a:p>
          <a:p>
            <a:pPr marL="742950" lvl="1" indent="-285750">
              <a:buFont typeface="Arial" panose="020B0604020202020204" pitchFamily="34" charset="0"/>
              <a:buChar char="•"/>
            </a:pPr>
            <a:r>
              <a:rPr lang="en-US" sz="3200" dirty="0">
                <a:solidFill>
                  <a:schemeClr val="accent4">
                    <a:lumMod val="75000"/>
                  </a:schemeClr>
                </a:solidFill>
              </a:rPr>
              <a:t>Great Minds</a:t>
            </a:r>
          </a:p>
          <a:p>
            <a:pPr lvl="1"/>
            <a:endParaRPr lang="en-US" sz="3200" dirty="0">
              <a:solidFill>
                <a:schemeClr val="accent4">
                  <a:lumMod val="75000"/>
                </a:schemeClr>
              </a:solidFill>
            </a:endParaRPr>
          </a:p>
          <a:p>
            <a:pPr marL="285750" indent="-285750">
              <a:buFont typeface="Arial" panose="020B0604020202020204" pitchFamily="34" charset="0"/>
              <a:buChar char="•"/>
            </a:pPr>
            <a:r>
              <a:rPr lang="en-US" sz="3600" b="1" dirty="0">
                <a:solidFill>
                  <a:schemeClr val="accent4">
                    <a:lumMod val="75000"/>
                  </a:schemeClr>
                </a:solidFill>
              </a:rPr>
              <a:t>Social Studies</a:t>
            </a:r>
          </a:p>
          <a:p>
            <a:pPr marL="742950" lvl="1" indent="-285750">
              <a:buFont typeface="Arial" panose="020B0604020202020204" pitchFamily="34" charset="0"/>
              <a:buChar char="•"/>
            </a:pPr>
            <a:r>
              <a:rPr lang="en-US" sz="3200" dirty="0">
                <a:solidFill>
                  <a:schemeClr val="accent4">
                    <a:lumMod val="75000"/>
                  </a:schemeClr>
                </a:solidFill>
              </a:rPr>
              <a:t>Studies Weekly</a:t>
            </a:r>
          </a:p>
          <a:p>
            <a:pPr lvl="1"/>
            <a:endParaRPr lang="en-US" sz="3200" dirty="0">
              <a:solidFill>
                <a:schemeClr val="accent4">
                  <a:lumMod val="75000"/>
                </a:schemeClr>
              </a:solidFill>
            </a:endParaRPr>
          </a:p>
          <a:p>
            <a:pPr marL="285750" indent="-285750">
              <a:buFont typeface="Arial" panose="020B0604020202020204" pitchFamily="34" charset="0"/>
              <a:buChar char="•"/>
            </a:pPr>
            <a:r>
              <a:rPr lang="en-US" sz="3600" b="1" dirty="0">
                <a:solidFill>
                  <a:schemeClr val="accent4">
                    <a:lumMod val="75000"/>
                  </a:schemeClr>
                </a:solidFill>
              </a:rPr>
              <a:t>Reading</a:t>
            </a:r>
            <a:r>
              <a:rPr lang="en-US" sz="3200" b="1" dirty="0">
                <a:solidFill>
                  <a:schemeClr val="accent4">
                    <a:lumMod val="75000"/>
                  </a:schemeClr>
                </a:solidFill>
              </a:rPr>
              <a:t>	</a:t>
            </a:r>
          </a:p>
          <a:p>
            <a:pPr marL="742950" lvl="1" indent="-285750">
              <a:buFont typeface="Arial" panose="020B0604020202020204" pitchFamily="34" charset="0"/>
              <a:buChar char="•"/>
            </a:pPr>
            <a:r>
              <a:rPr lang="en-US" sz="3200" dirty="0">
                <a:solidFill>
                  <a:schemeClr val="accent4">
                    <a:lumMod val="75000"/>
                  </a:schemeClr>
                </a:solidFill>
              </a:rPr>
              <a:t>EL</a:t>
            </a:r>
          </a:p>
          <a:p>
            <a:pPr marL="742950" lvl="1" indent="-285750">
              <a:buFont typeface="Arial" panose="020B0604020202020204" pitchFamily="34" charset="0"/>
              <a:buChar char="•"/>
            </a:pPr>
            <a:r>
              <a:rPr lang="en-US" sz="3200" dirty="0">
                <a:solidFill>
                  <a:schemeClr val="accent4">
                    <a:lumMod val="75000"/>
                  </a:schemeClr>
                </a:solidFill>
              </a:rPr>
              <a:t>Reading Horizon</a:t>
            </a:r>
          </a:p>
          <a:p>
            <a:pPr marL="742950" lvl="1" indent="-285750">
              <a:buFont typeface="Arial" panose="020B0604020202020204" pitchFamily="34" charset="0"/>
              <a:buChar char="•"/>
            </a:pPr>
            <a:r>
              <a:rPr lang="en-US" sz="3200" dirty="0">
                <a:solidFill>
                  <a:schemeClr val="accent4">
                    <a:lumMod val="75000"/>
                  </a:schemeClr>
                </a:solidFill>
              </a:rPr>
              <a:t>Elevate</a:t>
            </a:r>
          </a:p>
          <a:p>
            <a:pPr marL="742950" lvl="1" indent="-285750">
              <a:buFont typeface="Arial" panose="020B0604020202020204" pitchFamily="34" charset="0"/>
              <a:buChar char="•"/>
            </a:pPr>
            <a:r>
              <a:rPr lang="en-US" sz="3200" dirty="0">
                <a:solidFill>
                  <a:schemeClr val="accent4">
                    <a:lumMod val="75000"/>
                  </a:schemeClr>
                </a:solidFill>
              </a:rPr>
              <a:t>Ditto</a:t>
            </a:r>
          </a:p>
          <a:p>
            <a:pPr marL="742950" lvl="1" indent="-285750">
              <a:buFont typeface="Arial" panose="020B0604020202020204" pitchFamily="34" charset="0"/>
              <a:buChar char="•"/>
            </a:pPr>
            <a:r>
              <a:rPr lang="en-US" sz="3200" dirty="0">
                <a:solidFill>
                  <a:schemeClr val="accent4">
                    <a:lumMod val="75000"/>
                  </a:schemeClr>
                </a:solidFill>
              </a:rPr>
              <a:t>I-Ready</a:t>
            </a:r>
          </a:p>
          <a:p>
            <a:pPr marL="742950" lvl="1" indent="-285750">
              <a:buFont typeface="Arial" panose="020B0604020202020204" pitchFamily="34" charset="0"/>
              <a:buChar char="•"/>
            </a:pPr>
            <a:endParaRPr lang="en-US" dirty="0"/>
          </a:p>
          <a:p>
            <a:pPr lvl="1"/>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767496" y="2514038"/>
            <a:ext cx="11286022" cy="646331"/>
          </a:xfrm>
          <a:prstGeom prst="rect">
            <a:avLst/>
          </a:prstGeom>
          <a:noFill/>
        </p:spPr>
        <p:txBody>
          <a:bodyPr wrap="square">
            <a:spAutoFit/>
          </a:bodyPr>
          <a:lstStyle/>
          <a:p>
            <a:pPr marL="114300" indent="0" rtl="0">
              <a:spcBef>
                <a:spcPts val="1200"/>
              </a:spcBef>
              <a:spcAft>
                <a:spcPts val="0"/>
              </a:spcAft>
              <a:buNone/>
            </a:pPr>
            <a:r>
              <a:rPr lang="en-US" sz="3600" b="1" i="0" u="none" strike="noStrike" dirty="0">
                <a:solidFill>
                  <a:schemeClr val="accent4">
                    <a:lumMod val="75000"/>
                  </a:schemeClr>
                </a:solidFill>
                <a:effectLst/>
                <a:latin typeface="Times New Roman" panose="02020603050405020304" pitchFamily="18" charset="0"/>
              </a:rPr>
              <a:t> </a:t>
            </a:r>
            <a:endParaRPr lang="en-US" altLang="en-US" sz="3600" dirty="0">
              <a:solidFill>
                <a:schemeClr val="accent4">
                  <a:lumMod val="75000"/>
                </a:schemeClr>
              </a:solidFill>
              <a:ea typeface="ＭＳ Ｐゴシック" panose="020B0600070205080204" pitchFamily="34" charset="-128"/>
            </a:endParaRPr>
          </a:p>
        </p:txBody>
      </p:sp>
    </p:spTree>
    <p:extLst>
      <p:ext uri="{BB962C8B-B14F-4D97-AF65-F5344CB8AC3E}">
        <p14:creationId xmlns:p14="http://schemas.microsoft.com/office/powerpoint/2010/main" val="2458966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School Uniform</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132384" y="1592536"/>
            <a:ext cx="14840479" cy="6312690"/>
          </a:xfrm>
          <a:prstGeom prst="rect">
            <a:avLst/>
          </a:prstGeom>
          <a:noFill/>
        </p:spPr>
        <p:txBody>
          <a:bodyPr wrap="square">
            <a:spAutoFit/>
          </a:bodyPr>
          <a:lstStyle/>
          <a:p>
            <a:pPr marL="0" lvl="0" indent="0" algn="l" rtl="0">
              <a:lnSpc>
                <a:spcPct val="107916"/>
              </a:lnSpc>
              <a:spcBef>
                <a:spcPts val="0"/>
              </a:spcBef>
              <a:spcAft>
                <a:spcPts val="0"/>
              </a:spcAft>
              <a:buNone/>
            </a:pPr>
            <a:r>
              <a:rPr lang="en-US" sz="3600" b="1" dirty="0">
                <a:solidFill>
                  <a:schemeClr val="accent4">
                    <a:lumMod val="75000"/>
                  </a:schemeClr>
                </a:solidFill>
                <a:latin typeface="Cambria"/>
                <a:ea typeface="Cambria"/>
                <a:cs typeface="Cambria"/>
                <a:sym typeface="Cambria"/>
              </a:rPr>
              <a:t>Dress Code</a:t>
            </a:r>
          </a:p>
          <a:p>
            <a:pPr marL="0" lvl="0" indent="0" algn="l" rtl="0">
              <a:spcBef>
                <a:spcPts val="800"/>
              </a:spcBef>
              <a:spcAft>
                <a:spcPts val="0"/>
              </a:spcAft>
              <a:buNone/>
            </a:pPr>
            <a:r>
              <a:rPr lang="en-US" sz="3600" dirty="0">
                <a:solidFill>
                  <a:schemeClr val="accent4">
                    <a:lumMod val="75000"/>
                  </a:schemeClr>
                </a:solidFill>
                <a:latin typeface="Cambria"/>
                <a:ea typeface="Cambria"/>
                <a:cs typeface="Cambria"/>
                <a:sym typeface="Cambria"/>
              </a:rPr>
              <a:t>Uniforms are mandatory for each child. The uniform is dark blue, black, or khaki bottoms and a yellow or purple polo shirt with or without the </a:t>
            </a:r>
            <a:r>
              <a:rPr lang="en-US" sz="3600" dirty="0" err="1">
                <a:solidFill>
                  <a:schemeClr val="accent4">
                    <a:lumMod val="75000"/>
                  </a:schemeClr>
                </a:solidFill>
                <a:latin typeface="Cambria"/>
                <a:ea typeface="Cambria"/>
                <a:cs typeface="Cambria"/>
                <a:sym typeface="Cambria"/>
              </a:rPr>
              <a:t>SoP</a:t>
            </a:r>
            <a:r>
              <a:rPr lang="en-US" sz="3600" dirty="0">
                <a:solidFill>
                  <a:schemeClr val="accent4">
                    <a:lumMod val="75000"/>
                  </a:schemeClr>
                </a:solidFill>
                <a:latin typeface="Cambria"/>
                <a:ea typeface="Cambria"/>
                <a:cs typeface="Cambria"/>
                <a:sym typeface="Cambria"/>
              </a:rPr>
              <a:t>  logo. Polo shirts are required Monday-Thursday.  School t-shirts are allowed on </a:t>
            </a:r>
            <a:r>
              <a:rPr lang="en-US" sz="3600" b="1" dirty="0">
                <a:solidFill>
                  <a:schemeClr val="accent4">
                    <a:lumMod val="75000"/>
                  </a:schemeClr>
                </a:solidFill>
                <a:latin typeface="Cambria"/>
                <a:ea typeface="Cambria"/>
                <a:cs typeface="Cambria"/>
                <a:sym typeface="Cambria"/>
              </a:rPr>
              <a:t>Friday ONLY</a:t>
            </a:r>
            <a:r>
              <a:rPr lang="en-US" sz="3600" dirty="0">
                <a:solidFill>
                  <a:schemeClr val="accent4">
                    <a:lumMod val="75000"/>
                  </a:schemeClr>
                </a:solidFill>
                <a:latin typeface="Cambria"/>
                <a:ea typeface="Cambria"/>
                <a:cs typeface="Cambria"/>
                <a:sym typeface="Cambria"/>
              </a:rPr>
              <a:t>.  All shirts must be tucked in. Denim wear is not acceptable. Earrings and sagging pants are not acceptable. Walking shorts are permitted (these are straight shorts that come to the knee). </a:t>
            </a:r>
          </a:p>
          <a:p>
            <a:pPr marL="457200" lvl="0" indent="-330200" algn="l" rtl="0">
              <a:spcBef>
                <a:spcPts val="800"/>
              </a:spcBef>
              <a:spcAft>
                <a:spcPts val="0"/>
              </a:spcAft>
              <a:buClr>
                <a:schemeClr val="dk1"/>
              </a:buClr>
              <a:buSzPts val="1600"/>
              <a:buFont typeface="Cambria"/>
              <a:buChar char="•"/>
            </a:pPr>
            <a:r>
              <a:rPr lang="en-US" sz="3600" b="1" dirty="0">
                <a:solidFill>
                  <a:schemeClr val="accent4">
                    <a:lumMod val="75000"/>
                  </a:schemeClr>
                </a:solidFill>
                <a:latin typeface="Cambria"/>
                <a:ea typeface="Cambria"/>
                <a:cs typeface="Cambria"/>
                <a:sym typeface="Cambria"/>
              </a:rPr>
              <a:t>No sandals</a:t>
            </a:r>
          </a:p>
          <a:p>
            <a:pPr marL="457200" lvl="0" indent="-330200" algn="l" rtl="0">
              <a:spcBef>
                <a:spcPts val="0"/>
              </a:spcBef>
              <a:spcAft>
                <a:spcPts val="0"/>
              </a:spcAft>
              <a:buClr>
                <a:schemeClr val="dk1"/>
              </a:buClr>
              <a:buSzPts val="1600"/>
              <a:buFont typeface="Cambria"/>
              <a:buChar char="•"/>
            </a:pPr>
            <a:r>
              <a:rPr lang="en-US" sz="3600" b="1" dirty="0">
                <a:solidFill>
                  <a:schemeClr val="accent4">
                    <a:lumMod val="75000"/>
                  </a:schemeClr>
                </a:solidFill>
                <a:latin typeface="Cambria"/>
                <a:ea typeface="Cambria"/>
                <a:cs typeface="Cambria"/>
                <a:sym typeface="Cambria"/>
              </a:rPr>
              <a:t>No earrings </a:t>
            </a:r>
          </a:p>
          <a:p>
            <a:pPr marL="457200" lvl="0" indent="-330200" algn="l" rtl="0">
              <a:spcBef>
                <a:spcPts val="0"/>
              </a:spcBef>
              <a:spcAft>
                <a:spcPts val="0"/>
              </a:spcAft>
              <a:buClr>
                <a:schemeClr val="dk1"/>
              </a:buClr>
              <a:buSzPts val="1600"/>
              <a:buFont typeface="Cambria"/>
              <a:buChar char="•"/>
            </a:pPr>
            <a:r>
              <a:rPr lang="en-US" sz="3600" b="1" dirty="0">
                <a:solidFill>
                  <a:schemeClr val="accent4">
                    <a:lumMod val="75000"/>
                  </a:schemeClr>
                </a:solidFill>
                <a:latin typeface="Cambria"/>
                <a:ea typeface="Cambria"/>
                <a:cs typeface="Cambria"/>
                <a:sym typeface="Cambria"/>
              </a:rPr>
              <a:t>No shorts 6 inches above the knee</a:t>
            </a:r>
          </a:p>
          <a:p>
            <a:pPr marL="0" lvl="0" indent="0" algn="ctr" rtl="0">
              <a:spcBef>
                <a:spcPts val="0"/>
              </a:spcBef>
              <a:spcAft>
                <a:spcPts val="0"/>
              </a:spcAft>
              <a:buNone/>
            </a:pPr>
            <a:endParaRPr lang="en-US" sz="2800" dirty="0">
              <a:solidFill>
                <a:schemeClr val="accent4">
                  <a:lumMod val="75000"/>
                </a:schemeClr>
              </a:solidFill>
              <a:latin typeface="Cambria"/>
              <a:ea typeface="Cambria"/>
              <a:cs typeface="Cambria"/>
              <a:sym typeface="Cambria"/>
            </a:endParaRPr>
          </a:p>
        </p:txBody>
      </p:sp>
    </p:spTree>
    <p:extLst>
      <p:ext uri="{BB962C8B-B14F-4D97-AF65-F5344CB8AC3E}">
        <p14:creationId xmlns:p14="http://schemas.microsoft.com/office/powerpoint/2010/main" val="2853823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Student Expectations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624430" y="1780851"/>
            <a:ext cx="14840479" cy="4524315"/>
          </a:xfrm>
          <a:prstGeom prst="rect">
            <a:avLst/>
          </a:prstGeom>
          <a:noFill/>
        </p:spPr>
        <p:txBody>
          <a:bodyPr wrap="square">
            <a:spAutoFit/>
          </a:bodyPr>
          <a:lstStyle/>
          <a:p>
            <a:pPr marL="285750" indent="-285750">
              <a:buFont typeface="Arial" panose="020B0604020202020204" pitchFamily="34" charset="0"/>
              <a:buChar char="•"/>
            </a:pPr>
            <a:r>
              <a:rPr lang="en-US" altLang="en-US" sz="3600" dirty="0">
                <a:solidFill>
                  <a:schemeClr val="accent4">
                    <a:lumMod val="75000"/>
                  </a:schemeClr>
                </a:solidFill>
              </a:rPr>
              <a:t>Be on Time &amp; Have Supplies for Class </a:t>
            </a:r>
          </a:p>
          <a:p>
            <a:pPr marL="285750" indent="-285750">
              <a:buFont typeface="Arial" panose="020B0604020202020204" pitchFamily="34" charset="0"/>
              <a:buChar char="•"/>
            </a:pPr>
            <a:r>
              <a:rPr lang="en-US" altLang="en-US" sz="3600" dirty="0">
                <a:solidFill>
                  <a:schemeClr val="accent4">
                    <a:lumMod val="75000"/>
                  </a:schemeClr>
                </a:solidFill>
              </a:rPr>
              <a:t>Follow Rules, Procedures, Dress Code</a:t>
            </a:r>
          </a:p>
          <a:p>
            <a:pPr marL="285750" indent="-285750">
              <a:buFont typeface="Arial" panose="020B0604020202020204" pitchFamily="34" charset="0"/>
              <a:buChar char="•"/>
            </a:pPr>
            <a:r>
              <a:rPr lang="en-US" altLang="en-US" sz="3600" dirty="0">
                <a:solidFill>
                  <a:schemeClr val="accent4">
                    <a:lumMod val="75000"/>
                  </a:schemeClr>
                </a:solidFill>
              </a:rPr>
              <a:t>Complete Assignments</a:t>
            </a:r>
          </a:p>
          <a:p>
            <a:pPr marL="285750" indent="-285750">
              <a:buFont typeface="Arial" panose="020B0604020202020204" pitchFamily="34" charset="0"/>
              <a:buChar char="•"/>
            </a:pPr>
            <a:r>
              <a:rPr lang="en-US" altLang="en-US" sz="3600" dirty="0">
                <a:solidFill>
                  <a:schemeClr val="accent4">
                    <a:lumMod val="75000"/>
                  </a:schemeClr>
                </a:solidFill>
              </a:rPr>
              <a:t>Return Wednesday Folder by Thursday</a:t>
            </a:r>
          </a:p>
          <a:p>
            <a:pPr marL="285750" indent="-285750">
              <a:buFont typeface="Arial" panose="020B0604020202020204" pitchFamily="34" charset="0"/>
              <a:buChar char="•"/>
            </a:pPr>
            <a:r>
              <a:rPr lang="en-US" altLang="en-US" sz="3600" dirty="0">
                <a:solidFill>
                  <a:schemeClr val="accent4">
                    <a:lumMod val="75000"/>
                  </a:schemeClr>
                </a:solidFill>
              </a:rPr>
              <a:t>Maintain Homework Binder</a:t>
            </a:r>
          </a:p>
          <a:p>
            <a:pPr marL="285750" indent="-285750">
              <a:buFont typeface="Arial" panose="020B0604020202020204" pitchFamily="34" charset="0"/>
              <a:buChar char="•"/>
            </a:pPr>
            <a:r>
              <a:rPr lang="en-US" altLang="en-US" sz="3600" dirty="0">
                <a:solidFill>
                  <a:schemeClr val="accent4">
                    <a:lumMod val="75000"/>
                  </a:schemeClr>
                </a:solidFill>
              </a:rPr>
              <a:t>Make-Up Work Done in Timely Manner</a:t>
            </a:r>
          </a:p>
          <a:p>
            <a:pPr marL="285750" indent="-285750">
              <a:buFont typeface="Arial" panose="020B0604020202020204" pitchFamily="34" charset="0"/>
              <a:buChar char="•"/>
            </a:pPr>
            <a:r>
              <a:rPr lang="en-US" altLang="en-US" sz="3600" dirty="0">
                <a:solidFill>
                  <a:schemeClr val="accent4">
                    <a:lumMod val="75000"/>
                  </a:schemeClr>
                </a:solidFill>
              </a:rPr>
              <a:t>Give Notes/Money to Teacher</a:t>
            </a:r>
          </a:p>
          <a:p>
            <a:pPr marL="0" indent="0">
              <a:buFont typeface="Arial" panose="020B0604020202020204" pitchFamily="34" charset="0"/>
              <a:buNone/>
            </a:pPr>
            <a:r>
              <a:rPr lang="en-US" altLang="en-US" sz="3600" b="1" dirty="0">
                <a:solidFill>
                  <a:schemeClr val="accent4">
                    <a:lumMod val="75000"/>
                  </a:schemeClr>
                </a:solidFill>
              </a:rPr>
              <a:t>(List anything you expect students to do)</a:t>
            </a:r>
          </a:p>
        </p:txBody>
      </p:sp>
    </p:spTree>
    <p:extLst>
      <p:ext uri="{BB962C8B-B14F-4D97-AF65-F5344CB8AC3E}">
        <p14:creationId xmlns:p14="http://schemas.microsoft.com/office/powerpoint/2010/main" val="4128534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Communications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137460" y="1704049"/>
            <a:ext cx="14840479" cy="2862322"/>
          </a:xfrm>
          <a:prstGeom prst="rect">
            <a:avLst/>
          </a:prstGeom>
          <a:noFill/>
        </p:spPr>
        <p:txBody>
          <a:bodyPr wrap="square">
            <a:spAutoFit/>
          </a:bodyPr>
          <a:lstStyle/>
          <a:p>
            <a:pPr marL="285750" indent="-285750">
              <a:lnSpc>
                <a:spcPct val="90000"/>
              </a:lnSpc>
              <a:buFont typeface="Arial" panose="020B0604020202020204" pitchFamily="34" charset="0"/>
              <a:buChar char="•"/>
              <a:defRPr/>
            </a:pPr>
            <a:r>
              <a:rPr lang="en-US" sz="4000" dirty="0">
                <a:solidFill>
                  <a:schemeClr val="tx1"/>
                </a:solidFill>
                <a:ea typeface="ＭＳ Ｐゴシック" charset="0"/>
                <a:cs typeface="ＭＳ Ｐゴシック" charset="0"/>
              </a:rPr>
              <a:t>Pre-arranged conferences are required for conferences held outside of school-wide conferences</a:t>
            </a:r>
          </a:p>
          <a:p>
            <a:pPr marL="285750" indent="-285750">
              <a:lnSpc>
                <a:spcPct val="90000"/>
              </a:lnSpc>
              <a:buFont typeface="Arial" panose="020B0604020202020204" pitchFamily="34" charset="0"/>
              <a:buChar char="•"/>
              <a:defRPr/>
            </a:pPr>
            <a:r>
              <a:rPr lang="en-US" sz="4000" dirty="0">
                <a:solidFill>
                  <a:schemeClr val="tx1"/>
                </a:solidFill>
                <a:ea typeface="ＭＳ Ｐゴシック" charset="0"/>
                <a:cs typeface="ＭＳ Ｐゴシック" charset="0"/>
              </a:rPr>
              <a:t>Conferences must be held during the teacher’s planning period or before/after school</a:t>
            </a:r>
          </a:p>
          <a:p>
            <a:pPr marL="0" indent="0">
              <a:buFont typeface="Arial" panose="020B0604020202020204" pitchFamily="34" charset="0"/>
              <a:buNone/>
            </a:pPr>
            <a:endParaRPr lang="en-US" altLang="en-US" sz="3600" b="1" dirty="0">
              <a:solidFill>
                <a:schemeClr val="accent4">
                  <a:lumMod val="75000"/>
                </a:schemeClr>
              </a:solidFill>
            </a:endParaRPr>
          </a:p>
        </p:txBody>
      </p:sp>
    </p:spTree>
    <p:extLst>
      <p:ext uri="{BB962C8B-B14F-4D97-AF65-F5344CB8AC3E}">
        <p14:creationId xmlns:p14="http://schemas.microsoft.com/office/powerpoint/2010/main" val="321415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Questions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pic>
        <p:nvPicPr>
          <p:cNvPr id="23" name="Picture 22" descr="A group of colorful circles with question marks&#10;&#10;Description automatically generated">
            <a:extLst>
              <a:ext uri="{FF2B5EF4-FFF2-40B4-BE49-F238E27FC236}">
                <a16:creationId xmlns:a16="http://schemas.microsoft.com/office/drawing/2014/main" id="{56800ADD-3139-E6AC-043F-0C4BA1D6E7C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19310" y="2096907"/>
            <a:ext cx="10835178" cy="6438939"/>
          </a:xfrm>
          <a:prstGeom prst="rect">
            <a:avLst/>
          </a:prstGeom>
        </p:spPr>
      </p:pic>
    </p:spTree>
    <p:extLst>
      <p:ext uri="{BB962C8B-B14F-4D97-AF65-F5344CB8AC3E}">
        <p14:creationId xmlns:p14="http://schemas.microsoft.com/office/powerpoint/2010/main" val="244652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16649" y="1352404"/>
            <a:ext cx="17643069" cy="42082"/>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533977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28282" y="-2632"/>
            <a:ext cx="2929471" cy="10289632"/>
            <a:chOff x="0" y="0"/>
            <a:chExt cx="771548" cy="2710027"/>
          </a:xfrm>
        </p:grpSpPr>
        <p:sp>
          <p:nvSpPr>
            <p:cNvPr id="5" name="Freeform 5"/>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6" name="TextBox 6"/>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7" name="AutoShape 7"/>
          <p:cNvSpPr/>
          <p:nvPr/>
        </p:nvSpPr>
        <p:spPr>
          <a:xfrm>
            <a:off x="372979"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8" name="AutoShape 8"/>
          <p:cNvSpPr/>
          <p:nvPr/>
        </p:nvSpPr>
        <p:spPr>
          <a:xfrm>
            <a:off x="372979"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9" name="AutoShape 9"/>
          <p:cNvSpPr/>
          <p:nvPr/>
        </p:nvSpPr>
        <p:spPr>
          <a:xfrm>
            <a:off x="372979"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72979"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TextBox 11"/>
          <p:cNvSpPr txBox="1"/>
          <p:nvPr/>
        </p:nvSpPr>
        <p:spPr>
          <a:xfrm>
            <a:off x="37881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2" name="TextBox 12"/>
          <p:cNvSpPr txBox="1"/>
          <p:nvPr/>
        </p:nvSpPr>
        <p:spPr>
          <a:xfrm>
            <a:off x="37881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TextBox 13"/>
          <p:cNvSpPr txBox="1"/>
          <p:nvPr/>
        </p:nvSpPr>
        <p:spPr>
          <a:xfrm>
            <a:off x="739588"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4" name="TextBox 14"/>
          <p:cNvSpPr txBox="1"/>
          <p:nvPr/>
        </p:nvSpPr>
        <p:spPr>
          <a:xfrm>
            <a:off x="528423"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5" name="TextBox 15"/>
          <p:cNvSpPr txBox="1"/>
          <p:nvPr/>
        </p:nvSpPr>
        <p:spPr>
          <a:xfrm>
            <a:off x="413773"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6" name="TextBox 16"/>
          <p:cNvSpPr txBox="1"/>
          <p:nvPr/>
        </p:nvSpPr>
        <p:spPr>
          <a:xfrm>
            <a:off x="3550269" y="9621939"/>
            <a:ext cx="13241612" cy="353060"/>
          </a:xfrm>
          <a:prstGeom prst="rect">
            <a:avLst/>
          </a:prstGeom>
        </p:spPr>
        <p:txBody>
          <a:bodyPr lIns="0" tIns="0" rIns="0" bIns="0" rtlCol="0" anchor="t">
            <a:spAutoFit/>
          </a:bodyPr>
          <a:lstStyle/>
          <a:p>
            <a:pPr algn="ctr">
              <a:lnSpc>
                <a:spcPts val="2530"/>
              </a:lnSpc>
            </a:pPr>
            <a:r>
              <a:rPr lang="en-US" sz="230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p:txBody>
      </p:sp>
      <p:sp>
        <p:nvSpPr>
          <p:cNvPr id="17" name="TextBox 17"/>
          <p:cNvSpPr txBox="1"/>
          <p:nvPr/>
        </p:nvSpPr>
        <p:spPr>
          <a:xfrm>
            <a:off x="-18222" y="309133"/>
            <a:ext cx="11266797" cy="1370112"/>
          </a:xfrm>
          <a:prstGeom prst="rect">
            <a:avLst/>
          </a:prstGeom>
        </p:spPr>
        <p:txBody>
          <a:bodyPr lIns="0" tIns="0" rIns="0" bIns="0" rtlCol="0" anchor="t">
            <a:spAutoFit/>
          </a:bodyPr>
          <a:lstStyle/>
          <a:p>
            <a:pPr algn="ctr">
              <a:lnSpc>
                <a:spcPts val="10596"/>
              </a:lnSpc>
            </a:pPr>
            <a:r>
              <a:rPr lang="en-US" sz="9632" dirty="0">
                <a:solidFill>
                  <a:srgbClr val="6D2374"/>
                </a:solidFill>
                <a:latin typeface="Black Mango"/>
                <a:ea typeface="Black Mango"/>
                <a:cs typeface="Black Mango"/>
                <a:sym typeface="Black Mango"/>
              </a:rPr>
              <a:t>Agenda</a:t>
            </a:r>
          </a:p>
        </p:txBody>
      </p:sp>
      <p:sp>
        <p:nvSpPr>
          <p:cNvPr id="18" name="Freeform 18"/>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19" name="Freeform 19"/>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0" name="TextBox 19">
            <a:extLst>
              <a:ext uri="{FF2B5EF4-FFF2-40B4-BE49-F238E27FC236}">
                <a16:creationId xmlns:a16="http://schemas.microsoft.com/office/drawing/2014/main" id="{AF3AF4B7-B2A4-D2BE-D34D-CC675456C0E3}"/>
              </a:ext>
            </a:extLst>
          </p:cNvPr>
          <p:cNvSpPr txBox="1"/>
          <p:nvPr/>
        </p:nvSpPr>
        <p:spPr>
          <a:xfrm>
            <a:off x="3308288" y="1680949"/>
            <a:ext cx="10699132" cy="8125301"/>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accent4">
                    <a:lumMod val="75000"/>
                  </a:schemeClr>
                </a:solidFill>
              </a:rPr>
              <a:t>Introduction of Teachers</a:t>
            </a:r>
          </a:p>
          <a:p>
            <a:pPr marL="571500" indent="-571500">
              <a:buFont typeface="Arial" panose="020B0604020202020204" pitchFamily="34" charset="0"/>
              <a:buChar char="•"/>
            </a:pPr>
            <a:r>
              <a:rPr lang="en-US" sz="3600" dirty="0">
                <a:solidFill>
                  <a:schemeClr val="accent4">
                    <a:lumMod val="75000"/>
                  </a:schemeClr>
                </a:solidFill>
              </a:rPr>
              <a:t>What is Title I? </a:t>
            </a:r>
          </a:p>
          <a:p>
            <a:pPr marL="571500" indent="-571500">
              <a:buFont typeface="Arial" panose="020B0604020202020204" pitchFamily="34" charset="0"/>
              <a:buChar char="•"/>
            </a:pPr>
            <a:r>
              <a:rPr lang="en-US" sz="3600" dirty="0" err="1">
                <a:solidFill>
                  <a:schemeClr val="accent4">
                    <a:lumMod val="75000"/>
                  </a:schemeClr>
                </a:solidFill>
              </a:rPr>
              <a:t>Perea’s</a:t>
            </a:r>
            <a:r>
              <a:rPr lang="en-US" sz="3600" dirty="0">
                <a:solidFill>
                  <a:schemeClr val="accent4">
                    <a:lumMod val="75000"/>
                  </a:schemeClr>
                </a:solidFill>
              </a:rPr>
              <a:t> Current Data</a:t>
            </a:r>
          </a:p>
          <a:p>
            <a:pPr marL="571500" indent="-571500">
              <a:buFont typeface="Arial" panose="020B0604020202020204" pitchFamily="34" charset="0"/>
              <a:buChar char="•"/>
            </a:pPr>
            <a:r>
              <a:rPr lang="en-US" sz="3600" dirty="0">
                <a:solidFill>
                  <a:schemeClr val="accent4">
                    <a:lumMod val="75000"/>
                  </a:schemeClr>
                </a:solidFill>
              </a:rPr>
              <a:t>Teacher Qualifications </a:t>
            </a:r>
          </a:p>
          <a:p>
            <a:pPr marL="571500" indent="-571500">
              <a:buFont typeface="Arial" panose="020B0604020202020204" pitchFamily="34" charset="0"/>
              <a:buChar char="•"/>
            </a:pPr>
            <a:r>
              <a:rPr lang="en-US" sz="3600" dirty="0">
                <a:solidFill>
                  <a:schemeClr val="accent4">
                    <a:lumMod val="75000"/>
                  </a:schemeClr>
                </a:solidFill>
              </a:rPr>
              <a:t>Reporting Pupil Progress </a:t>
            </a:r>
          </a:p>
          <a:p>
            <a:pPr marL="571500" indent="-571500">
              <a:buFont typeface="Arial" panose="020B0604020202020204" pitchFamily="34" charset="0"/>
              <a:buChar char="•"/>
            </a:pPr>
            <a:r>
              <a:rPr lang="en-US" sz="3600" dirty="0">
                <a:solidFill>
                  <a:schemeClr val="accent4">
                    <a:lumMod val="75000"/>
                  </a:schemeClr>
                </a:solidFill>
              </a:rPr>
              <a:t>Parents’ Rights to Know </a:t>
            </a:r>
          </a:p>
          <a:p>
            <a:pPr marL="571500" indent="-571500">
              <a:buFont typeface="Arial" panose="020B0604020202020204" pitchFamily="34" charset="0"/>
              <a:buChar char="•"/>
            </a:pPr>
            <a:r>
              <a:rPr lang="en-US" sz="3600" dirty="0">
                <a:solidFill>
                  <a:schemeClr val="accent4">
                    <a:lumMod val="75000"/>
                  </a:schemeClr>
                </a:solidFill>
              </a:rPr>
              <a:t>Parental Involvement</a:t>
            </a:r>
          </a:p>
          <a:p>
            <a:pPr marL="571500" indent="-571500">
              <a:buFont typeface="Arial" panose="020B0604020202020204" pitchFamily="34" charset="0"/>
              <a:buChar char="•"/>
            </a:pPr>
            <a:r>
              <a:rPr lang="en-US" sz="3600" dirty="0">
                <a:solidFill>
                  <a:schemeClr val="accent4">
                    <a:lumMod val="75000"/>
                  </a:schemeClr>
                </a:solidFill>
              </a:rPr>
              <a:t>School/Parent Compact</a:t>
            </a:r>
          </a:p>
          <a:p>
            <a:pPr marL="571500" indent="-571500">
              <a:buFont typeface="Arial" panose="020B0604020202020204" pitchFamily="34" charset="0"/>
              <a:buChar char="•"/>
            </a:pPr>
            <a:r>
              <a:rPr lang="en-US" sz="3600" dirty="0">
                <a:solidFill>
                  <a:schemeClr val="accent4">
                    <a:lumMod val="75000"/>
                  </a:schemeClr>
                </a:solidFill>
              </a:rPr>
              <a:t>Student Code of Conduct</a:t>
            </a:r>
          </a:p>
          <a:p>
            <a:pPr marL="571500" indent="-571500">
              <a:buFont typeface="Arial" panose="020B0604020202020204" pitchFamily="34" charset="0"/>
              <a:buChar char="•"/>
            </a:pPr>
            <a:r>
              <a:rPr lang="en-US" sz="3600" dirty="0">
                <a:solidFill>
                  <a:schemeClr val="accent4">
                    <a:lumMod val="75000"/>
                  </a:schemeClr>
                </a:solidFill>
              </a:rPr>
              <a:t>School’s Instructional Curriculum </a:t>
            </a:r>
          </a:p>
          <a:p>
            <a:pPr marL="571500" indent="-571500">
              <a:buFont typeface="Arial" panose="020B0604020202020204" pitchFamily="34" charset="0"/>
              <a:buChar char="•"/>
            </a:pPr>
            <a:r>
              <a:rPr lang="en-US" sz="3600" dirty="0">
                <a:solidFill>
                  <a:schemeClr val="accent4">
                    <a:lumMod val="75000"/>
                  </a:schemeClr>
                </a:solidFill>
              </a:rPr>
              <a:t>Uniform</a:t>
            </a:r>
          </a:p>
          <a:p>
            <a:pPr marL="571500" indent="-571500">
              <a:buFont typeface="Arial" panose="020B0604020202020204" pitchFamily="34" charset="0"/>
              <a:buChar char="•"/>
            </a:pPr>
            <a:r>
              <a:rPr lang="en-US" sz="3600" dirty="0">
                <a:solidFill>
                  <a:schemeClr val="accent4">
                    <a:lumMod val="75000"/>
                  </a:schemeClr>
                </a:solidFill>
              </a:rPr>
              <a:t>Student Expectations</a:t>
            </a:r>
          </a:p>
          <a:p>
            <a:pPr marL="571500" indent="-571500">
              <a:buFont typeface="Arial" panose="020B0604020202020204" pitchFamily="34" charset="0"/>
              <a:buChar char="•"/>
            </a:pPr>
            <a:r>
              <a:rPr lang="en-US" sz="3600" dirty="0">
                <a:solidFill>
                  <a:schemeClr val="accent4">
                    <a:lumMod val="75000"/>
                  </a:schemeClr>
                </a:solidFill>
              </a:rPr>
              <a:t>Communication</a:t>
            </a:r>
          </a:p>
          <a:p>
            <a:pPr marL="571500" indent="-571500">
              <a:buFont typeface="Arial" panose="020B0604020202020204" pitchFamily="34" charset="0"/>
              <a:buChar char="•"/>
            </a:pPr>
            <a:r>
              <a:rPr lang="en-US" sz="3600" dirty="0">
                <a:solidFill>
                  <a:schemeClr val="accent4">
                    <a:lumMod val="75000"/>
                  </a:schemeClr>
                </a:solidFill>
              </a:rPr>
              <a:t>Parent Interest Survey</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234488"/>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028700" y="2290319"/>
            <a:ext cx="1719327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rot="5400000">
            <a:off x="15836553" y="2563642"/>
            <a:ext cx="3821724" cy="251460"/>
          </a:xfrm>
          <a:prstGeom prst="rect">
            <a:avLst/>
          </a:prstGeom>
        </p:spPr>
        <p:txBody>
          <a:bodyPr lIns="0" tIns="0" rIns="0" bIns="0" rtlCol="0" anchor="t">
            <a:spAutoFit/>
          </a:bodyPr>
          <a:lstStyle/>
          <a:p>
            <a:pPr marL="0" lvl="0" indent="0" algn="l">
              <a:lnSpc>
                <a:spcPts val="1980"/>
              </a:lnSpc>
              <a:spcBef>
                <a:spcPct val="0"/>
              </a:spcBef>
            </a:pPr>
            <a:r>
              <a:rPr lang="en-US" sz="1800" u="none">
                <a:solidFill>
                  <a:srgbClr val="FFFFFF"/>
                </a:solidFill>
                <a:latin typeface="Black Mango"/>
                <a:ea typeface="Black Mango"/>
                <a:cs typeface="Black Mango"/>
                <a:sym typeface="Black Mango"/>
              </a:rPr>
              <a:t>Art And Design '50 Year 2023</a:t>
            </a:r>
          </a:p>
        </p:txBody>
      </p:sp>
      <p:sp>
        <p:nvSpPr>
          <p:cNvPr id="5" name="TextBox 5"/>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6" name="TextBox 6"/>
          <p:cNvSpPr txBox="1"/>
          <p:nvPr/>
        </p:nvSpPr>
        <p:spPr>
          <a:xfrm>
            <a:off x="2791567" y="1387930"/>
            <a:ext cx="10154512" cy="1130299"/>
          </a:xfrm>
          <a:prstGeom prst="rect">
            <a:avLst/>
          </a:prstGeom>
        </p:spPr>
        <p:txBody>
          <a:bodyPr lIns="0" tIns="0" rIns="0" bIns="0" rtlCol="0" anchor="t">
            <a:spAutoFit/>
          </a:bodyPr>
          <a:lstStyle/>
          <a:p>
            <a:pPr algn="l">
              <a:lnSpc>
                <a:spcPts val="8499"/>
              </a:lnSpc>
            </a:pPr>
            <a:r>
              <a:rPr lang="en-US" sz="8499">
                <a:solidFill>
                  <a:srgbClr val="6D2374"/>
                </a:solidFill>
                <a:latin typeface="Black Mango"/>
                <a:ea typeface="Black Mango"/>
                <a:cs typeface="Black Mango"/>
                <a:sym typeface="Black Mango"/>
              </a:rPr>
              <a:t>Questions</a:t>
            </a:r>
          </a:p>
        </p:txBody>
      </p:sp>
      <p:sp>
        <p:nvSpPr>
          <p:cNvPr id="7" name="AutoShape 7"/>
          <p:cNvSpPr/>
          <p:nvPr/>
        </p:nvSpPr>
        <p:spPr>
          <a:xfrm>
            <a:off x="-15429031"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8" name="Group 8"/>
          <p:cNvGrpSpPr/>
          <p:nvPr/>
        </p:nvGrpSpPr>
        <p:grpSpPr>
          <a:xfrm>
            <a:off x="-60977" y="-2632"/>
            <a:ext cx="2929471" cy="10289632"/>
            <a:chOff x="0" y="0"/>
            <a:chExt cx="771548" cy="2710027"/>
          </a:xfrm>
        </p:grpSpPr>
        <p:sp>
          <p:nvSpPr>
            <p:cNvPr id="9" name="Freeform 9"/>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10" name="TextBox 10"/>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1" name="Freeform 11"/>
          <p:cNvSpPr/>
          <p:nvPr/>
        </p:nvSpPr>
        <p:spPr>
          <a:xfrm>
            <a:off x="93306" y="8348229"/>
            <a:ext cx="2620904" cy="1374883"/>
          </a:xfrm>
          <a:custGeom>
            <a:avLst/>
            <a:gdLst/>
            <a:ahLst/>
            <a:cxnLst/>
            <a:rect l="l" t="t" r="r" b="b"/>
            <a:pathLst>
              <a:path w="2620904" h="1374883">
                <a:moveTo>
                  <a:pt x="0" y="0"/>
                </a:moveTo>
                <a:lnTo>
                  <a:pt x="2620905" y="0"/>
                </a:lnTo>
                <a:lnTo>
                  <a:pt x="2620905" y="1374883"/>
                </a:lnTo>
                <a:lnTo>
                  <a:pt x="0" y="1374883"/>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289558"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3" name="AutoShape 13"/>
          <p:cNvSpPr/>
          <p:nvPr/>
        </p:nvSpPr>
        <p:spPr>
          <a:xfrm>
            <a:off x="28372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289558"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5" name="AutoShape 15"/>
          <p:cNvSpPr/>
          <p:nvPr/>
        </p:nvSpPr>
        <p:spPr>
          <a:xfrm>
            <a:off x="28372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65032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7" name="AutoShape 17"/>
          <p:cNvSpPr/>
          <p:nvPr/>
        </p:nvSpPr>
        <p:spPr>
          <a:xfrm>
            <a:off x="28372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43916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AutoShape 19"/>
          <p:cNvSpPr/>
          <p:nvPr/>
        </p:nvSpPr>
        <p:spPr>
          <a:xfrm>
            <a:off x="28372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20" name="TextBox 20"/>
          <p:cNvSpPr txBox="1"/>
          <p:nvPr/>
        </p:nvSpPr>
        <p:spPr>
          <a:xfrm>
            <a:off x="32451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1" name="Freeform 21"/>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16649" y="1352404"/>
            <a:ext cx="17643069" cy="42082"/>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533977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28282" y="-2632"/>
            <a:ext cx="2929471" cy="10289632"/>
            <a:chOff x="0" y="0"/>
            <a:chExt cx="771548" cy="2710027"/>
          </a:xfrm>
        </p:grpSpPr>
        <p:sp>
          <p:nvSpPr>
            <p:cNvPr id="5" name="Freeform 5"/>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6" name="TextBox 6"/>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7" name="AutoShape 7"/>
          <p:cNvSpPr/>
          <p:nvPr/>
        </p:nvSpPr>
        <p:spPr>
          <a:xfrm>
            <a:off x="372979"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8" name="AutoShape 8"/>
          <p:cNvSpPr/>
          <p:nvPr/>
        </p:nvSpPr>
        <p:spPr>
          <a:xfrm>
            <a:off x="372979"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9" name="AutoShape 9"/>
          <p:cNvSpPr/>
          <p:nvPr/>
        </p:nvSpPr>
        <p:spPr>
          <a:xfrm>
            <a:off x="372979"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72979"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TextBox 11"/>
          <p:cNvSpPr txBox="1"/>
          <p:nvPr/>
        </p:nvSpPr>
        <p:spPr>
          <a:xfrm>
            <a:off x="37881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2" name="TextBox 12"/>
          <p:cNvSpPr txBox="1"/>
          <p:nvPr/>
        </p:nvSpPr>
        <p:spPr>
          <a:xfrm>
            <a:off x="37881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TextBox 13"/>
          <p:cNvSpPr txBox="1"/>
          <p:nvPr/>
        </p:nvSpPr>
        <p:spPr>
          <a:xfrm>
            <a:off x="739588"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4" name="TextBox 14"/>
          <p:cNvSpPr txBox="1"/>
          <p:nvPr/>
        </p:nvSpPr>
        <p:spPr>
          <a:xfrm>
            <a:off x="528423"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5" name="TextBox 15"/>
          <p:cNvSpPr txBox="1"/>
          <p:nvPr/>
        </p:nvSpPr>
        <p:spPr>
          <a:xfrm>
            <a:off x="413773"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6" name="TextBox 16"/>
          <p:cNvSpPr txBox="1"/>
          <p:nvPr/>
        </p:nvSpPr>
        <p:spPr>
          <a:xfrm>
            <a:off x="3550269" y="9621939"/>
            <a:ext cx="13241612" cy="353060"/>
          </a:xfrm>
          <a:prstGeom prst="rect">
            <a:avLst/>
          </a:prstGeom>
        </p:spPr>
        <p:txBody>
          <a:bodyPr lIns="0" tIns="0" rIns="0" bIns="0" rtlCol="0" anchor="t">
            <a:spAutoFit/>
          </a:bodyPr>
          <a:lstStyle/>
          <a:p>
            <a:pPr algn="ctr">
              <a:lnSpc>
                <a:spcPts val="2530"/>
              </a:lnSpc>
            </a:pPr>
            <a:r>
              <a:rPr lang="en-US" sz="230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p:txBody>
      </p:sp>
      <p:sp>
        <p:nvSpPr>
          <p:cNvPr id="18" name="Freeform 18"/>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19" name="Freeform 19"/>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0" name="TextBox 19">
            <a:extLst>
              <a:ext uri="{FF2B5EF4-FFF2-40B4-BE49-F238E27FC236}">
                <a16:creationId xmlns:a16="http://schemas.microsoft.com/office/drawing/2014/main" id="{AF3AF4B7-B2A4-D2BE-D34D-CC675456C0E3}"/>
              </a:ext>
            </a:extLst>
          </p:cNvPr>
          <p:cNvSpPr txBox="1"/>
          <p:nvPr/>
        </p:nvSpPr>
        <p:spPr>
          <a:xfrm>
            <a:off x="3308288" y="1680949"/>
            <a:ext cx="10699132" cy="646331"/>
          </a:xfrm>
          <a:prstGeom prst="rect">
            <a:avLst/>
          </a:prstGeom>
          <a:noFill/>
        </p:spPr>
        <p:txBody>
          <a:bodyPr wrap="square" rtlCol="0">
            <a:spAutoFit/>
          </a:bodyPr>
          <a:lstStyle/>
          <a:p>
            <a:endParaRPr lang="en-US" dirty="0"/>
          </a:p>
          <a:p>
            <a:endParaRPr lang="en-US" dirty="0"/>
          </a:p>
        </p:txBody>
      </p:sp>
      <p:pic>
        <p:nvPicPr>
          <p:cNvPr id="17" name="Google Shape;77;p14">
            <a:extLst>
              <a:ext uri="{FF2B5EF4-FFF2-40B4-BE49-F238E27FC236}">
                <a16:creationId xmlns:a16="http://schemas.microsoft.com/office/drawing/2014/main" id="{11DE22CA-6344-0E65-3670-DA0585C1A981}"/>
              </a:ext>
            </a:extLst>
          </p:cNvPr>
          <p:cNvPicPr preferRelativeResize="0"/>
          <p:nvPr/>
        </p:nvPicPr>
        <p:blipFill>
          <a:blip r:embed="rId4">
            <a:alphaModFix/>
          </a:blip>
          <a:stretch>
            <a:fillRect/>
          </a:stretch>
        </p:blipFill>
        <p:spPr>
          <a:xfrm>
            <a:off x="5108683" y="1680950"/>
            <a:ext cx="9871029" cy="7429422"/>
          </a:xfrm>
          <a:prstGeom prst="rect">
            <a:avLst/>
          </a:prstGeom>
          <a:noFill/>
          <a:ln>
            <a:noFill/>
          </a:ln>
        </p:spPr>
      </p:pic>
    </p:spTree>
    <p:extLst>
      <p:ext uri="{BB962C8B-B14F-4D97-AF65-F5344CB8AC3E}">
        <p14:creationId xmlns:p14="http://schemas.microsoft.com/office/powerpoint/2010/main" val="155113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700" y="2548740"/>
            <a:ext cx="17013507" cy="43153"/>
          </a:xfrm>
          <a:prstGeom prst="line">
            <a:avLst/>
          </a:prstGeom>
          <a:ln w="9525" cap="flat">
            <a:solidFill>
              <a:srgbClr val="000000"/>
            </a:solidFill>
            <a:prstDash val="solid"/>
            <a:headEnd type="none" w="sm" len="sm"/>
            <a:tailEnd type="none" w="sm" len="sm"/>
          </a:ln>
        </p:spPr>
        <p:txBody>
          <a:bodyPr/>
          <a:lstStyle/>
          <a:p>
            <a:endParaRPr lang="en-US" dirty="0"/>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0"/>
            <a:ext cx="4017688" cy="10287000"/>
            <a:chOff x="0" y="0"/>
            <a:chExt cx="1058157" cy="2709333"/>
          </a:xfrm>
        </p:grpSpPr>
        <p:sp>
          <p:nvSpPr>
            <p:cNvPr id="5" name="Freeform 5"/>
            <p:cNvSpPr/>
            <p:nvPr/>
          </p:nvSpPr>
          <p:spPr>
            <a:xfrm>
              <a:off x="0" y="0"/>
              <a:ext cx="1058157" cy="2709333"/>
            </a:xfrm>
            <a:custGeom>
              <a:avLst/>
              <a:gdLst/>
              <a:ahLst/>
              <a:cxnLst/>
              <a:rect l="l" t="t" r="r" b="b"/>
              <a:pathLst>
                <a:path w="1058157" h="2709333">
                  <a:moveTo>
                    <a:pt x="0" y="0"/>
                  </a:moveTo>
                  <a:lnTo>
                    <a:pt x="1058157" y="0"/>
                  </a:lnTo>
                  <a:lnTo>
                    <a:pt x="1058157" y="2709333"/>
                  </a:lnTo>
                  <a:lnTo>
                    <a:pt x="0" y="2709333"/>
                  </a:lnTo>
                  <a:close/>
                </a:path>
              </a:pathLst>
            </a:custGeom>
            <a:solidFill>
              <a:srgbClr val="6D2374"/>
            </a:solidFill>
          </p:spPr>
          <p:txBody>
            <a:bodyPr/>
            <a:lstStyle/>
            <a:p>
              <a:endParaRPr lang="en-US"/>
            </a:p>
          </p:txBody>
        </p:sp>
        <p:sp>
          <p:nvSpPr>
            <p:cNvPr id="6" name="TextBox 6"/>
            <p:cNvSpPr txBox="1"/>
            <p:nvPr/>
          </p:nvSpPr>
          <p:spPr>
            <a:xfrm>
              <a:off x="0" y="-219075"/>
              <a:ext cx="1058157" cy="2928408"/>
            </a:xfrm>
            <a:prstGeom prst="rect">
              <a:avLst/>
            </a:prstGeom>
          </p:spPr>
          <p:txBody>
            <a:bodyPr lIns="50800" tIns="50800" rIns="50800" bIns="50800" rtlCol="0" anchor="ctr"/>
            <a:lstStyle/>
            <a:p>
              <a:pPr algn="ctr">
                <a:lnSpc>
                  <a:spcPts val="4640"/>
                </a:lnSpc>
              </a:pPr>
              <a:endParaRPr/>
            </a:p>
          </p:txBody>
        </p:sp>
      </p:grpSp>
      <p:grpSp>
        <p:nvGrpSpPr>
          <p:cNvPr id="7" name="Group 7"/>
          <p:cNvGrpSpPr/>
          <p:nvPr/>
        </p:nvGrpSpPr>
        <p:grpSpPr>
          <a:xfrm>
            <a:off x="317137" y="2422895"/>
            <a:ext cx="6584062" cy="7488503"/>
            <a:chOff x="0" y="0"/>
            <a:chExt cx="8778749" cy="9984670"/>
          </a:xfrm>
        </p:grpSpPr>
        <p:sp>
          <p:nvSpPr>
            <p:cNvPr id="8" name="TextBox 8"/>
            <p:cNvSpPr txBox="1"/>
            <p:nvPr/>
          </p:nvSpPr>
          <p:spPr>
            <a:xfrm>
              <a:off x="10604" y="85725"/>
              <a:ext cx="8112783" cy="889645"/>
            </a:xfrm>
            <a:prstGeom prst="rect">
              <a:avLst/>
            </a:prstGeom>
          </p:spPr>
          <p:txBody>
            <a:bodyPr lIns="0" tIns="0" rIns="0" bIns="0" rtlCol="0" anchor="t">
              <a:spAutoFit/>
            </a:bodyPr>
            <a:lstStyle/>
            <a:p>
              <a:pPr algn="l">
                <a:lnSpc>
                  <a:spcPts val="4800"/>
                </a:lnSpc>
              </a:pPr>
              <a:r>
                <a:rPr lang="en-US" sz="4800">
                  <a:solidFill>
                    <a:srgbClr val="FFFFFF"/>
                  </a:solidFill>
                  <a:latin typeface="Black Mango"/>
                  <a:ea typeface="Black Mango"/>
                  <a:cs typeface="Black Mango"/>
                  <a:sym typeface="Black Mango"/>
                </a:rPr>
                <a:t>Excellence</a:t>
              </a:r>
            </a:p>
          </p:txBody>
        </p:sp>
        <p:sp>
          <p:nvSpPr>
            <p:cNvPr id="9" name="AutoShape 9"/>
            <p:cNvSpPr/>
            <p:nvPr/>
          </p:nvSpPr>
          <p:spPr>
            <a:xfrm>
              <a:off x="0" y="1564792"/>
              <a:ext cx="4328160" cy="0"/>
            </a:xfrm>
            <a:prstGeom prst="line">
              <a:avLst/>
            </a:prstGeom>
            <a:ln w="50800" cap="flat">
              <a:solidFill>
                <a:srgbClr val="ECB31F"/>
              </a:solidFill>
              <a:prstDash val="solid"/>
              <a:headEnd type="diamond" w="lg" len="lg"/>
              <a:tailEnd type="diamond" w="lg" len="lg"/>
            </a:ln>
          </p:spPr>
          <p:txBody>
            <a:bodyPr/>
            <a:lstStyle/>
            <a:p>
              <a:endParaRPr lang="en-US"/>
            </a:p>
          </p:txBody>
        </p:sp>
        <p:sp>
          <p:nvSpPr>
            <p:cNvPr id="10" name="TextBox 10"/>
            <p:cNvSpPr txBox="1"/>
            <p:nvPr/>
          </p:nvSpPr>
          <p:spPr>
            <a:xfrm>
              <a:off x="10604" y="2195382"/>
              <a:ext cx="8112783" cy="889645"/>
            </a:xfrm>
            <a:prstGeom prst="rect">
              <a:avLst/>
            </a:prstGeom>
          </p:spPr>
          <p:txBody>
            <a:bodyPr lIns="0" tIns="0" rIns="0" bIns="0" rtlCol="0" anchor="t">
              <a:spAutoFit/>
            </a:bodyPr>
            <a:lstStyle/>
            <a:p>
              <a:pPr algn="l">
                <a:lnSpc>
                  <a:spcPts val="4800"/>
                </a:lnSpc>
              </a:pPr>
              <a:r>
                <a:rPr lang="en-US" sz="4800">
                  <a:solidFill>
                    <a:srgbClr val="FFFFFF"/>
                  </a:solidFill>
                  <a:latin typeface="Black Mango"/>
                  <a:ea typeface="Black Mango"/>
                  <a:cs typeface="Black Mango"/>
                  <a:sym typeface="Black Mango"/>
                </a:rPr>
                <a:t>Community</a:t>
              </a:r>
            </a:p>
          </p:txBody>
        </p:sp>
        <p:sp>
          <p:nvSpPr>
            <p:cNvPr id="11" name="AutoShape 11"/>
            <p:cNvSpPr/>
            <p:nvPr/>
          </p:nvSpPr>
          <p:spPr>
            <a:xfrm>
              <a:off x="0" y="3873160"/>
              <a:ext cx="4328160" cy="0"/>
            </a:xfrm>
            <a:prstGeom prst="line">
              <a:avLst/>
            </a:prstGeom>
            <a:ln w="50800"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665966" y="4593885"/>
              <a:ext cx="8112783" cy="889645"/>
            </a:xfrm>
            <a:prstGeom prst="rect">
              <a:avLst/>
            </a:prstGeom>
          </p:spPr>
          <p:txBody>
            <a:bodyPr lIns="0" tIns="0" rIns="0" bIns="0" rtlCol="0" anchor="t">
              <a:spAutoFit/>
            </a:bodyPr>
            <a:lstStyle/>
            <a:p>
              <a:pPr algn="l">
                <a:lnSpc>
                  <a:spcPts val="4800"/>
                </a:lnSpc>
              </a:pPr>
              <a:r>
                <a:rPr lang="en-US" sz="4800">
                  <a:solidFill>
                    <a:srgbClr val="FFFFFF"/>
                  </a:solidFill>
                  <a:latin typeface="Black Mango"/>
                  <a:ea typeface="Black Mango"/>
                  <a:cs typeface="Black Mango"/>
                  <a:sym typeface="Black Mango"/>
                </a:rPr>
                <a:t>Safety</a:t>
              </a:r>
            </a:p>
          </p:txBody>
        </p:sp>
        <p:sp>
          <p:nvSpPr>
            <p:cNvPr id="13" name="AutoShape 13"/>
            <p:cNvSpPr/>
            <p:nvPr/>
          </p:nvSpPr>
          <p:spPr>
            <a:xfrm>
              <a:off x="0" y="6072193"/>
              <a:ext cx="4328160" cy="0"/>
            </a:xfrm>
            <a:prstGeom prst="line">
              <a:avLst/>
            </a:prstGeom>
            <a:ln w="50800"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282373" y="6792918"/>
              <a:ext cx="8112783" cy="889645"/>
            </a:xfrm>
            <a:prstGeom prst="rect">
              <a:avLst/>
            </a:prstGeom>
          </p:spPr>
          <p:txBody>
            <a:bodyPr lIns="0" tIns="0" rIns="0" bIns="0" rtlCol="0" anchor="t">
              <a:spAutoFit/>
            </a:bodyPr>
            <a:lstStyle/>
            <a:p>
              <a:pPr algn="l">
                <a:lnSpc>
                  <a:spcPts val="4800"/>
                </a:lnSpc>
              </a:pPr>
              <a:r>
                <a:rPr lang="en-US" sz="4800">
                  <a:solidFill>
                    <a:srgbClr val="FFFFFF"/>
                  </a:solidFill>
                  <a:latin typeface="Black Mango"/>
                  <a:ea typeface="Black Mango"/>
                  <a:cs typeface="Black Mango"/>
                  <a:sym typeface="Black Mango"/>
                </a:rPr>
                <a:t>Empathy</a:t>
              </a:r>
            </a:p>
          </p:txBody>
        </p:sp>
        <p:sp>
          <p:nvSpPr>
            <p:cNvPr id="15" name="AutoShape 15"/>
            <p:cNvSpPr/>
            <p:nvPr/>
          </p:nvSpPr>
          <p:spPr>
            <a:xfrm>
              <a:off x="0" y="8374300"/>
              <a:ext cx="4328160" cy="0"/>
            </a:xfrm>
            <a:prstGeom prst="line">
              <a:avLst/>
            </a:prstGeom>
            <a:ln w="50800"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74104" y="9095025"/>
              <a:ext cx="8112783" cy="889645"/>
            </a:xfrm>
            <a:prstGeom prst="rect">
              <a:avLst/>
            </a:prstGeom>
          </p:spPr>
          <p:txBody>
            <a:bodyPr lIns="0" tIns="0" rIns="0" bIns="0" rtlCol="0" anchor="t">
              <a:spAutoFit/>
            </a:bodyPr>
            <a:lstStyle/>
            <a:p>
              <a:pPr algn="l">
                <a:lnSpc>
                  <a:spcPts val="4800"/>
                </a:lnSpc>
              </a:pPr>
              <a:r>
                <a:rPr lang="en-US" sz="4800">
                  <a:solidFill>
                    <a:srgbClr val="FFFFFF"/>
                  </a:solidFill>
                  <a:latin typeface="Black Mango"/>
                  <a:ea typeface="Black Mango"/>
                  <a:cs typeface="Black Mango"/>
                  <a:sym typeface="Black Mango"/>
                </a:rPr>
                <a:t>Innovation</a:t>
              </a:r>
            </a:p>
          </p:txBody>
        </p:sp>
      </p:grpSp>
      <p:sp>
        <p:nvSpPr>
          <p:cNvPr id="18" name="Freeform 18"/>
          <p:cNvSpPr/>
          <p:nvPr/>
        </p:nvSpPr>
        <p:spPr>
          <a:xfrm>
            <a:off x="537019" y="0"/>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2"/>
            <a:stretch>
              <a:fillRect/>
            </a:stretch>
          </a:blipFill>
        </p:spPr>
        <p:txBody>
          <a:bodyPr/>
          <a:lstStyle/>
          <a:p>
            <a:endParaRPr lang="en-US"/>
          </a:p>
        </p:txBody>
      </p:sp>
      <p:sp>
        <p:nvSpPr>
          <p:cNvPr id="19" name="TextBox 19"/>
          <p:cNvSpPr txBox="1"/>
          <p:nvPr/>
        </p:nvSpPr>
        <p:spPr>
          <a:xfrm>
            <a:off x="4554107" y="9558337"/>
            <a:ext cx="13241612" cy="353060"/>
          </a:xfrm>
          <a:prstGeom prst="rect">
            <a:avLst/>
          </a:prstGeom>
        </p:spPr>
        <p:txBody>
          <a:bodyPr lIns="0" tIns="0" rIns="0" bIns="0" rtlCol="0" anchor="t">
            <a:spAutoFit/>
          </a:bodyPr>
          <a:lstStyle/>
          <a:p>
            <a:pPr algn="ctr">
              <a:lnSpc>
                <a:spcPts val="2530"/>
              </a:lnSpc>
            </a:pPr>
            <a:r>
              <a:rPr lang="en-US" sz="230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p:txBody>
      </p:sp>
      <p:sp>
        <p:nvSpPr>
          <p:cNvPr id="22" name="TextBox 21">
            <a:extLst>
              <a:ext uri="{FF2B5EF4-FFF2-40B4-BE49-F238E27FC236}">
                <a16:creationId xmlns:a16="http://schemas.microsoft.com/office/drawing/2014/main" id="{C3C44ABC-4319-B07F-E723-6374B5DE84E1}"/>
              </a:ext>
            </a:extLst>
          </p:cNvPr>
          <p:cNvSpPr txBox="1"/>
          <p:nvPr/>
        </p:nvSpPr>
        <p:spPr>
          <a:xfrm>
            <a:off x="4229617" y="-33333"/>
            <a:ext cx="13143983" cy="3354765"/>
          </a:xfrm>
          <a:prstGeom prst="rect">
            <a:avLst/>
          </a:prstGeom>
          <a:noFill/>
        </p:spPr>
        <p:txBody>
          <a:bodyPr wrap="square" rtlCol="0">
            <a:spAutoFit/>
          </a:bodyPr>
          <a:lstStyle/>
          <a:p>
            <a:r>
              <a:rPr lang="en-US" sz="8800" dirty="0">
                <a:solidFill>
                  <a:srgbClr val="6D2374"/>
                </a:solidFill>
                <a:latin typeface="Black Mango"/>
                <a:ea typeface="Black Mango"/>
                <a:cs typeface="Black Mango"/>
                <a:sym typeface="Black Mango"/>
              </a:rPr>
              <a:t>Goal’ for Title I and Meet the Teacher </a:t>
            </a:r>
          </a:p>
          <a:p>
            <a:br>
              <a:rPr lang="en-US" dirty="0"/>
            </a:br>
            <a:endParaRPr lang="en-US" dirty="0"/>
          </a:p>
        </p:txBody>
      </p:sp>
      <p:sp>
        <p:nvSpPr>
          <p:cNvPr id="23" name="TextBox 22">
            <a:extLst>
              <a:ext uri="{FF2B5EF4-FFF2-40B4-BE49-F238E27FC236}">
                <a16:creationId xmlns:a16="http://schemas.microsoft.com/office/drawing/2014/main" id="{EDEE0836-3DC4-AC4D-4650-0430339586ED}"/>
              </a:ext>
            </a:extLst>
          </p:cNvPr>
          <p:cNvSpPr txBox="1"/>
          <p:nvPr/>
        </p:nvSpPr>
        <p:spPr>
          <a:xfrm>
            <a:off x="4229617" y="2775154"/>
            <a:ext cx="11596923" cy="5016758"/>
          </a:xfrm>
          <a:prstGeom prst="rect">
            <a:avLst/>
          </a:prstGeom>
          <a:noFill/>
        </p:spPr>
        <p:txBody>
          <a:bodyPr wrap="square" rtlCol="0">
            <a:spAutoFit/>
          </a:bodyPr>
          <a:lstStyle/>
          <a:p>
            <a:pPr marL="342900" lvl="1" indent="-342900">
              <a:buFont typeface="Arial" panose="020B0604020202020204" pitchFamily="34" charset="0"/>
              <a:buChar char="•"/>
            </a:pPr>
            <a:r>
              <a:rPr lang="en-US" sz="4000" dirty="0">
                <a:solidFill>
                  <a:schemeClr val="accent4">
                    <a:lumMod val="75000"/>
                  </a:schemeClr>
                </a:solidFill>
              </a:rPr>
              <a:t>To help parents understand the work their child will be doing throughout the school year</a:t>
            </a:r>
          </a:p>
          <a:p>
            <a:pPr marL="342900" lvl="1" indent="-342900">
              <a:buFont typeface="Arial" panose="020B0604020202020204" pitchFamily="34" charset="0"/>
              <a:buChar char="•"/>
            </a:pPr>
            <a:r>
              <a:rPr lang="en-US" sz="4000" dirty="0">
                <a:solidFill>
                  <a:schemeClr val="accent4">
                    <a:lumMod val="75000"/>
                  </a:schemeClr>
                </a:solidFill>
              </a:rPr>
              <a:t>To explain our expectations of your child</a:t>
            </a:r>
          </a:p>
          <a:p>
            <a:pPr marL="342900" lvl="1" indent="-342900">
              <a:buFont typeface="Arial" panose="020B0604020202020204" pitchFamily="34" charset="0"/>
              <a:buChar char="•"/>
            </a:pPr>
            <a:r>
              <a:rPr lang="en-US" sz="4000" dirty="0">
                <a:solidFill>
                  <a:schemeClr val="accent4">
                    <a:lumMod val="75000"/>
                  </a:schemeClr>
                </a:solidFill>
              </a:rPr>
              <a:t>To share information about how parents can support their child’s learning  </a:t>
            </a:r>
          </a:p>
          <a:p>
            <a:pPr marL="342900" lvl="1" indent="-342900">
              <a:buFont typeface="Arial" panose="020B0604020202020204" pitchFamily="34" charset="0"/>
              <a:buChar char="•"/>
            </a:pPr>
            <a:r>
              <a:rPr lang="en-US" sz="4000" dirty="0">
                <a:solidFill>
                  <a:schemeClr val="accent4">
                    <a:lumMod val="75000"/>
                  </a:schemeClr>
                </a:solidFill>
              </a:rPr>
              <a:t>Build rapport between teachers and parents</a:t>
            </a:r>
          </a:p>
          <a:p>
            <a:br>
              <a:rPr lang="en-US" sz="4000" dirty="0">
                <a:solidFill>
                  <a:schemeClr val="accent4">
                    <a:lumMod val="75000"/>
                  </a:schemeClr>
                </a:solidFill>
              </a:rPr>
            </a:br>
            <a:endParaRPr lang="en-US" sz="4000" dirty="0">
              <a:solidFill>
                <a:schemeClr val="accent4">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7661826"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3581400" y="9494968"/>
            <a:ext cx="13241612" cy="353060"/>
          </a:xfrm>
          <a:prstGeom prst="rect">
            <a:avLst/>
          </a:prstGeom>
        </p:spPr>
        <p:txBody>
          <a:bodyPr lIns="0" tIns="0" rIns="0" bIns="0" rtlCol="0" anchor="t">
            <a:spAutoFit/>
          </a:bodyPr>
          <a:lstStyle/>
          <a:p>
            <a:pPr algn="ctr">
              <a:lnSpc>
                <a:spcPts val="2530"/>
              </a:lnSpc>
            </a:pPr>
            <a:r>
              <a:rPr lang="en-US" sz="23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p:txBody>
      </p:sp>
      <p:sp>
        <p:nvSpPr>
          <p:cNvPr id="5" name="TextBox 5"/>
          <p:cNvSpPr txBox="1"/>
          <p:nvPr/>
        </p:nvSpPr>
        <p:spPr>
          <a:xfrm>
            <a:off x="3077983" y="75"/>
            <a:ext cx="14457782"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Introduction of KK Teachers</a:t>
            </a:r>
          </a:p>
        </p:txBody>
      </p:sp>
      <p:sp>
        <p:nvSpPr>
          <p:cNvPr id="6" name="AutoShape 6"/>
          <p:cNvSpPr/>
          <p:nvPr/>
        </p:nvSpPr>
        <p:spPr>
          <a:xfrm>
            <a:off x="-15362087"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5967" y="0"/>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356502" y="262577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1" name="AutoShape 11"/>
          <p:cNvSpPr/>
          <p:nvPr/>
        </p:nvSpPr>
        <p:spPr>
          <a:xfrm>
            <a:off x="350665" y="3430031"/>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356502" y="378712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AutoShape 13"/>
          <p:cNvSpPr/>
          <p:nvPr/>
        </p:nvSpPr>
        <p:spPr>
          <a:xfrm>
            <a:off x="350665" y="470077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717274" y="510748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5" name="AutoShape 15"/>
          <p:cNvSpPr/>
          <p:nvPr/>
        </p:nvSpPr>
        <p:spPr>
          <a:xfrm>
            <a:off x="350665" y="5911322"/>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506109" y="631803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7" name="AutoShape 17"/>
          <p:cNvSpPr/>
          <p:nvPr/>
        </p:nvSpPr>
        <p:spPr>
          <a:xfrm>
            <a:off x="350665" y="717861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391458" y="7585328"/>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9" name="Freeform 19"/>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2" name="TextBox 21">
            <a:extLst>
              <a:ext uri="{FF2B5EF4-FFF2-40B4-BE49-F238E27FC236}">
                <a16:creationId xmlns:a16="http://schemas.microsoft.com/office/drawing/2014/main" id="{53DA49A8-DF97-304F-DDA7-2B00FB0F32FF}"/>
              </a:ext>
            </a:extLst>
          </p:cNvPr>
          <p:cNvSpPr txBox="1"/>
          <p:nvPr/>
        </p:nvSpPr>
        <p:spPr>
          <a:xfrm>
            <a:off x="3118776" y="2099847"/>
            <a:ext cx="11704817" cy="6278642"/>
          </a:xfrm>
          <a:prstGeom prst="rect">
            <a:avLst/>
          </a:prstGeom>
          <a:noFill/>
        </p:spPr>
        <p:txBody>
          <a:bodyPr wrap="square">
            <a:spAutoFit/>
          </a:bodyPr>
          <a:lstStyle/>
          <a:p>
            <a:r>
              <a:rPr lang="en-US" sz="4800" dirty="0">
                <a:solidFill>
                  <a:schemeClr val="accent4">
                    <a:lumMod val="75000"/>
                  </a:schemeClr>
                </a:solidFill>
              </a:rPr>
              <a:t>Mrs. D. </a:t>
            </a:r>
            <a:r>
              <a:rPr lang="en-US" sz="4800" dirty="0" err="1">
                <a:solidFill>
                  <a:schemeClr val="accent4">
                    <a:lumMod val="75000"/>
                  </a:schemeClr>
                </a:solidFill>
              </a:rPr>
              <a:t>Harrion</a:t>
            </a:r>
            <a:r>
              <a:rPr lang="en-US" sz="4800" dirty="0">
                <a:solidFill>
                  <a:schemeClr val="accent4">
                    <a:lumMod val="75000"/>
                  </a:schemeClr>
                </a:solidFill>
              </a:rPr>
              <a:t> 	Ms. </a:t>
            </a:r>
            <a:r>
              <a:rPr lang="en-US" sz="4800" dirty="0" err="1">
                <a:solidFill>
                  <a:schemeClr val="accent4">
                    <a:lumMod val="75000"/>
                  </a:schemeClr>
                </a:solidFill>
              </a:rPr>
              <a:t>Timerea</a:t>
            </a:r>
            <a:endParaRPr lang="en-US" sz="4800" dirty="0">
              <a:solidFill>
                <a:schemeClr val="accent4">
                  <a:lumMod val="75000"/>
                </a:schemeClr>
              </a:solidFill>
            </a:endParaRPr>
          </a:p>
          <a:p>
            <a:endParaRPr lang="en-US" sz="4800" dirty="0">
              <a:solidFill>
                <a:schemeClr val="accent4">
                  <a:lumMod val="75000"/>
                </a:schemeClr>
              </a:solidFill>
            </a:endParaRPr>
          </a:p>
          <a:p>
            <a:r>
              <a:rPr lang="en-US" sz="4800" dirty="0">
                <a:solidFill>
                  <a:schemeClr val="accent4">
                    <a:lumMod val="75000"/>
                  </a:schemeClr>
                </a:solidFill>
              </a:rPr>
              <a:t>Mrs. R. Bradley	Mrs. Phillips</a:t>
            </a:r>
          </a:p>
          <a:p>
            <a:endParaRPr lang="en-US" sz="4800" dirty="0">
              <a:solidFill>
                <a:schemeClr val="accent4">
                  <a:lumMod val="75000"/>
                </a:schemeClr>
              </a:solidFill>
            </a:endParaRPr>
          </a:p>
          <a:p>
            <a:r>
              <a:rPr lang="en-US" sz="4800" dirty="0">
                <a:solidFill>
                  <a:schemeClr val="accent4">
                    <a:lumMod val="75000"/>
                  </a:schemeClr>
                </a:solidFill>
              </a:rPr>
              <a:t>Ms. C. Robinson	Ms. D. Harvey</a:t>
            </a:r>
          </a:p>
          <a:p>
            <a:endParaRPr lang="en-US" sz="4800" dirty="0">
              <a:solidFill>
                <a:schemeClr val="accent4">
                  <a:lumMod val="75000"/>
                </a:schemeClr>
              </a:solidFill>
            </a:endParaRPr>
          </a:p>
          <a:p>
            <a:r>
              <a:rPr lang="en-US" sz="4800" dirty="0">
                <a:solidFill>
                  <a:schemeClr val="accent4">
                    <a:lumMod val="75000"/>
                  </a:schemeClr>
                </a:solidFill>
              </a:rPr>
              <a:t>Ms. Thompson 	Ms. Mallory</a:t>
            </a:r>
          </a:p>
          <a:p>
            <a:endParaRPr lang="en-US" sz="4800" dirty="0"/>
          </a:p>
          <a:p>
            <a:endParaRPr lang="en-US" dirty="0"/>
          </a:p>
        </p:txBody>
      </p:sp>
      <p:pic>
        <p:nvPicPr>
          <p:cNvPr id="25" name="Picture 24" descr="A group of children standing in a row&#10;&#10;Description automatically generated">
            <a:extLst>
              <a:ext uri="{FF2B5EF4-FFF2-40B4-BE49-F238E27FC236}">
                <a16:creationId xmlns:a16="http://schemas.microsoft.com/office/drawing/2014/main" id="{73D8BC7E-CF34-67CC-A0F7-8E6A979AD04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811000" y="3301267"/>
            <a:ext cx="6085542" cy="60855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7661826"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3581400" y="9494968"/>
            <a:ext cx="13241612" cy="353060"/>
          </a:xfrm>
          <a:prstGeom prst="rect">
            <a:avLst/>
          </a:prstGeom>
        </p:spPr>
        <p:txBody>
          <a:bodyPr lIns="0" tIns="0" rIns="0" bIns="0" rtlCol="0" anchor="t">
            <a:spAutoFit/>
          </a:bodyPr>
          <a:lstStyle/>
          <a:p>
            <a:pPr algn="ctr">
              <a:lnSpc>
                <a:spcPts val="2530"/>
              </a:lnSpc>
            </a:pPr>
            <a:r>
              <a:rPr lang="en-US" sz="23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p:txBody>
      </p:sp>
      <p:sp>
        <p:nvSpPr>
          <p:cNvPr id="5" name="TextBox 5"/>
          <p:cNvSpPr txBox="1"/>
          <p:nvPr/>
        </p:nvSpPr>
        <p:spPr>
          <a:xfrm>
            <a:off x="2624471" y="-18550"/>
            <a:ext cx="15809761" cy="1296509"/>
          </a:xfrm>
          <a:prstGeom prst="rect">
            <a:avLst/>
          </a:prstGeom>
        </p:spPr>
        <p:txBody>
          <a:bodyPr wrap="square" lIns="0" tIns="0" rIns="0" bIns="0" rtlCol="0" anchor="t">
            <a:spAutoFit/>
          </a:bodyPr>
          <a:lstStyle/>
          <a:p>
            <a:pPr algn="ctr">
              <a:lnSpc>
                <a:spcPts val="10596"/>
              </a:lnSpc>
            </a:pPr>
            <a:r>
              <a:rPr lang="en-US" sz="6800" dirty="0">
                <a:solidFill>
                  <a:srgbClr val="6D2374"/>
                </a:solidFill>
                <a:latin typeface="Black Mango"/>
                <a:ea typeface="Black Mango"/>
                <a:cs typeface="Black Mango"/>
                <a:sym typeface="Black Mango"/>
              </a:rPr>
              <a:t>Introduction of 1</a:t>
            </a:r>
            <a:r>
              <a:rPr lang="en-US" sz="6800" baseline="30000" dirty="0">
                <a:solidFill>
                  <a:srgbClr val="6D2374"/>
                </a:solidFill>
                <a:latin typeface="Black Mango"/>
                <a:ea typeface="Black Mango"/>
                <a:cs typeface="Black Mango"/>
                <a:sym typeface="Black Mango"/>
              </a:rPr>
              <a:t>st</a:t>
            </a:r>
            <a:r>
              <a:rPr lang="en-US" sz="6800" dirty="0">
                <a:solidFill>
                  <a:srgbClr val="6D2374"/>
                </a:solidFill>
                <a:latin typeface="Black Mango"/>
                <a:ea typeface="Black Mango"/>
                <a:cs typeface="Black Mango"/>
                <a:sym typeface="Black Mango"/>
              </a:rPr>
              <a:t> Grade Teachers</a:t>
            </a:r>
          </a:p>
        </p:txBody>
      </p:sp>
      <p:sp>
        <p:nvSpPr>
          <p:cNvPr id="6" name="AutoShape 6"/>
          <p:cNvSpPr/>
          <p:nvPr/>
        </p:nvSpPr>
        <p:spPr>
          <a:xfrm>
            <a:off x="-15362087"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5967" y="0"/>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356502" y="262577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1" name="AutoShape 11"/>
          <p:cNvSpPr/>
          <p:nvPr/>
        </p:nvSpPr>
        <p:spPr>
          <a:xfrm>
            <a:off x="350665" y="3430031"/>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356502" y="378712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AutoShape 13"/>
          <p:cNvSpPr/>
          <p:nvPr/>
        </p:nvSpPr>
        <p:spPr>
          <a:xfrm>
            <a:off x="350665" y="470077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717274" y="510748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5" name="AutoShape 15"/>
          <p:cNvSpPr/>
          <p:nvPr/>
        </p:nvSpPr>
        <p:spPr>
          <a:xfrm>
            <a:off x="350665" y="5911322"/>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506109" y="631803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7" name="AutoShape 17"/>
          <p:cNvSpPr/>
          <p:nvPr/>
        </p:nvSpPr>
        <p:spPr>
          <a:xfrm>
            <a:off x="350665" y="717861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391458" y="7585328"/>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9" name="Freeform 19"/>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2" name="TextBox 21">
            <a:extLst>
              <a:ext uri="{FF2B5EF4-FFF2-40B4-BE49-F238E27FC236}">
                <a16:creationId xmlns:a16="http://schemas.microsoft.com/office/drawing/2014/main" id="{53DA49A8-DF97-304F-DDA7-2B00FB0F32FF}"/>
              </a:ext>
            </a:extLst>
          </p:cNvPr>
          <p:cNvSpPr txBox="1"/>
          <p:nvPr/>
        </p:nvSpPr>
        <p:spPr>
          <a:xfrm>
            <a:off x="3118776" y="2099847"/>
            <a:ext cx="11704817" cy="6278642"/>
          </a:xfrm>
          <a:prstGeom prst="rect">
            <a:avLst/>
          </a:prstGeom>
          <a:noFill/>
        </p:spPr>
        <p:txBody>
          <a:bodyPr wrap="square">
            <a:spAutoFit/>
          </a:bodyPr>
          <a:lstStyle/>
          <a:p>
            <a:r>
              <a:rPr lang="en-US" sz="4800" dirty="0">
                <a:solidFill>
                  <a:schemeClr val="accent4">
                    <a:lumMod val="75000"/>
                  </a:schemeClr>
                </a:solidFill>
              </a:rPr>
              <a:t>Mrs. C. Brown	 	Ms. A. Coleman</a:t>
            </a:r>
          </a:p>
          <a:p>
            <a:endParaRPr lang="en-US" sz="4800" dirty="0">
              <a:solidFill>
                <a:schemeClr val="accent4">
                  <a:lumMod val="75000"/>
                </a:schemeClr>
              </a:solidFill>
            </a:endParaRPr>
          </a:p>
          <a:p>
            <a:r>
              <a:rPr lang="en-US" sz="4800" dirty="0">
                <a:solidFill>
                  <a:schemeClr val="accent4">
                    <a:lumMod val="75000"/>
                  </a:schemeClr>
                </a:solidFill>
              </a:rPr>
              <a:t>Mrs. L. Shaw		Ms. B. Jamerson</a:t>
            </a:r>
          </a:p>
          <a:p>
            <a:endParaRPr lang="en-US" sz="4800" dirty="0">
              <a:solidFill>
                <a:schemeClr val="accent4">
                  <a:lumMod val="75000"/>
                </a:schemeClr>
              </a:solidFill>
            </a:endParaRPr>
          </a:p>
          <a:p>
            <a:r>
              <a:rPr lang="en-US" sz="4800" dirty="0">
                <a:solidFill>
                  <a:schemeClr val="accent4">
                    <a:lumMod val="75000"/>
                  </a:schemeClr>
                </a:solidFill>
              </a:rPr>
              <a:t>Ms. C. Robinson	Ms. D. Harvey</a:t>
            </a:r>
          </a:p>
          <a:p>
            <a:endParaRPr lang="en-US" sz="4800" dirty="0">
              <a:solidFill>
                <a:schemeClr val="accent4">
                  <a:lumMod val="75000"/>
                </a:schemeClr>
              </a:solidFill>
            </a:endParaRPr>
          </a:p>
          <a:p>
            <a:r>
              <a:rPr lang="en-US" sz="4800" dirty="0">
                <a:solidFill>
                  <a:schemeClr val="accent4">
                    <a:lumMod val="75000"/>
                  </a:schemeClr>
                </a:solidFill>
              </a:rPr>
              <a:t>Ms. Thompson 	Ms. Mallory</a:t>
            </a:r>
          </a:p>
          <a:p>
            <a:endParaRPr lang="en-US" sz="4800" dirty="0"/>
          </a:p>
          <a:p>
            <a:endParaRPr lang="en-US" dirty="0"/>
          </a:p>
        </p:txBody>
      </p:sp>
      <p:pic>
        <p:nvPicPr>
          <p:cNvPr id="23" name="Picture 22" descr="A globe and books on a table&#10;&#10;Description automatically generated">
            <a:extLst>
              <a:ext uri="{FF2B5EF4-FFF2-40B4-BE49-F238E27FC236}">
                <a16:creationId xmlns:a16="http://schemas.microsoft.com/office/drawing/2014/main" id="{1AEB8D62-3087-B4DB-DB7E-98D40C276A2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877799" y="3794836"/>
            <a:ext cx="5097663" cy="5097663"/>
          </a:xfrm>
          <a:prstGeom prst="rect">
            <a:avLst/>
          </a:prstGeom>
        </p:spPr>
      </p:pic>
    </p:spTree>
    <p:extLst>
      <p:ext uri="{BB962C8B-B14F-4D97-AF65-F5344CB8AC3E}">
        <p14:creationId xmlns:p14="http://schemas.microsoft.com/office/powerpoint/2010/main" val="320407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7661826"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3581400" y="9494968"/>
            <a:ext cx="13241612" cy="353060"/>
          </a:xfrm>
          <a:prstGeom prst="rect">
            <a:avLst/>
          </a:prstGeom>
        </p:spPr>
        <p:txBody>
          <a:bodyPr lIns="0" tIns="0" rIns="0" bIns="0" rtlCol="0" anchor="t">
            <a:spAutoFit/>
          </a:bodyPr>
          <a:lstStyle/>
          <a:p>
            <a:pPr algn="ctr">
              <a:lnSpc>
                <a:spcPts val="2530"/>
              </a:lnSpc>
            </a:pPr>
            <a:r>
              <a:rPr lang="en-US" sz="23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p:txBody>
      </p:sp>
      <p:sp>
        <p:nvSpPr>
          <p:cNvPr id="5" name="TextBox 5"/>
          <p:cNvSpPr txBox="1"/>
          <p:nvPr/>
        </p:nvSpPr>
        <p:spPr>
          <a:xfrm>
            <a:off x="2624471" y="-42530"/>
            <a:ext cx="15972017" cy="1281120"/>
          </a:xfrm>
          <a:prstGeom prst="rect">
            <a:avLst/>
          </a:prstGeom>
        </p:spPr>
        <p:txBody>
          <a:bodyPr wrap="square" lIns="0" tIns="0" rIns="0" bIns="0" rtlCol="0" anchor="t">
            <a:spAutoFit/>
          </a:bodyPr>
          <a:lstStyle/>
          <a:p>
            <a:pPr algn="ctr">
              <a:lnSpc>
                <a:spcPts val="10596"/>
              </a:lnSpc>
            </a:pPr>
            <a:r>
              <a:rPr lang="en-US" sz="6800" dirty="0">
                <a:solidFill>
                  <a:srgbClr val="6D2374"/>
                </a:solidFill>
                <a:latin typeface="Black Mango"/>
                <a:ea typeface="Black Mango"/>
                <a:cs typeface="Black Mango"/>
                <a:sym typeface="Black Mango"/>
              </a:rPr>
              <a:t>Introduction of 2</a:t>
            </a:r>
            <a:r>
              <a:rPr lang="en-US" sz="6800" baseline="30000" dirty="0">
                <a:solidFill>
                  <a:srgbClr val="6D2374"/>
                </a:solidFill>
                <a:latin typeface="Black Mango"/>
                <a:ea typeface="Black Mango"/>
                <a:cs typeface="Black Mango"/>
                <a:sym typeface="Black Mango"/>
              </a:rPr>
              <a:t>nd</a:t>
            </a:r>
            <a:r>
              <a:rPr lang="en-US" sz="6800" dirty="0">
                <a:solidFill>
                  <a:srgbClr val="6D2374"/>
                </a:solidFill>
                <a:latin typeface="Black Mango"/>
                <a:ea typeface="Black Mango"/>
                <a:cs typeface="Black Mango"/>
                <a:sym typeface="Black Mango"/>
              </a:rPr>
              <a:t> Grade  Teachers</a:t>
            </a:r>
          </a:p>
        </p:txBody>
      </p:sp>
      <p:sp>
        <p:nvSpPr>
          <p:cNvPr id="6" name="AutoShape 6"/>
          <p:cNvSpPr/>
          <p:nvPr/>
        </p:nvSpPr>
        <p:spPr>
          <a:xfrm>
            <a:off x="-15362087"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5967" y="0"/>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356502" y="262577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1" name="AutoShape 11"/>
          <p:cNvSpPr/>
          <p:nvPr/>
        </p:nvSpPr>
        <p:spPr>
          <a:xfrm>
            <a:off x="350665" y="3430031"/>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356502" y="378712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AutoShape 13"/>
          <p:cNvSpPr/>
          <p:nvPr/>
        </p:nvSpPr>
        <p:spPr>
          <a:xfrm>
            <a:off x="350665" y="470077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717274" y="510748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5" name="AutoShape 15"/>
          <p:cNvSpPr/>
          <p:nvPr/>
        </p:nvSpPr>
        <p:spPr>
          <a:xfrm>
            <a:off x="350665" y="5911322"/>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506109" y="631803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7" name="AutoShape 17"/>
          <p:cNvSpPr/>
          <p:nvPr/>
        </p:nvSpPr>
        <p:spPr>
          <a:xfrm>
            <a:off x="350665" y="717861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391458" y="7585328"/>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9" name="Freeform 19"/>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2" name="TextBox 21">
            <a:extLst>
              <a:ext uri="{FF2B5EF4-FFF2-40B4-BE49-F238E27FC236}">
                <a16:creationId xmlns:a16="http://schemas.microsoft.com/office/drawing/2014/main" id="{53DA49A8-DF97-304F-DDA7-2B00FB0F32FF}"/>
              </a:ext>
            </a:extLst>
          </p:cNvPr>
          <p:cNvSpPr txBox="1"/>
          <p:nvPr/>
        </p:nvSpPr>
        <p:spPr>
          <a:xfrm>
            <a:off x="3118776" y="2099847"/>
            <a:ext cx="11704817" cy="4062651"/>
          </a:xfrm>
          <a:prstGeom prst="rect">
            <a:avLst/>
          </a:prstGeom>
          <a:noFill/>
        </p:spPr>
        <p:txBody>
          <a:bodyPr wrap="square">
            <a:spAutoFit/>
          </a:bodyPr>
          <a:lstStyle/>
          <a:p>
            <a:r>
              <a:rPr lang="en-US" sz="4800" dirty="0">
                <a:solidFill>
                  <a:schemeClr val="accent4">
                    <a:lumMod val="75000"/>
                  </a:schemeClr>
                </a:solidFill>
              </a:rPr>
              <a:t>Mr. K. Sanders 	Mrs. Spears</a:t>
            </a:r>
          </a:p>
          <a:p>
            <a:endParaRPr lang="en-US" sz="4800" dirty="0">
              <a:solidFill>
                <a:schemeClr val="accent4">
                  <a:lumMod val="75000"/>
                </a:schemeClr>
              </a:solidFill>
            </a:endParaRPr>
          </a:p>
          <a:p>
            <a:r>
              <a:rPr lang="en-US" sz="4800" dirty="0">
                <a:solidFill>
                  <a:schemeClr val="accent4">
                    <a:lumMod val="75000"/>
                  </a:schemeClr>
                </a:solidFill>
              </a:rPr>
              <a:t>Mrs. J. Davis		Ms. Yarbrough</a:t>
            </a:r>
          </a:p>
          <a:p>
            <a:endParaRPr lang="en-US" sz="4800" dirty="0">
              <a:solidFill>
                <a:schemeClr val="accent4">
                  <a:lumMod val="75000"/>
                </a:schemeClr>
              </a:solidFill>
            </a:endParaRPr>
          </a:p>
          <a:p>
            <a:r>
              <a:rPr lang="en-US" sz="4800" dirty="0">
                <a:solidFill>
                  <a:schemeClr val="accent4">
                    <a:lumMod val="75000"/>
                  </a:schemeClr>
                </a:solidFill>
              </a:rPr>
              <a:t>Ms. K. Carpenter		</a:t>
            </a:r>
            <a:endParaRPr lang="en-US" sz="4800" dirty="0"/>
          </a:p>
          <a:p>
            <a:endParaRPr lang="en-US" dirty="0"/>
          </a:p>
        </p:txBody>
      </p:sp>
      <p:pic>
        <p:nvPicPr>
          <p:cNvPr id="23" name="Picture 22" descr="A group of school supplies&#10;&#10;Description automatically generated">
            <a:extLst>
              <a:ext uri="{FF2B5EF4-FFF2-40B4-BE49-F238E27FC236}">
                <a16:creationId xmlns:a16="http://schemas.microsoft.com/office/drawing/2014/main" id="{28ADFD5B-7392-5E7B-A816-81307DCB83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39600" y="3042516"/>
            <a:ext cx="5720212" cy="5720212"/>
          </a:xfrm>
          <a:prstGeom prst="rect">
            <a:avLst/>
          </a:prstGeom>
        </p:spPr>
      </p:pic>
    </p:spTree>
    <p:extLst>
      <p:ext uri="{BB962C8B-B14F-4D97-AF65-F5344CB8AC3E}">
        <p14:creationId xmlns:p14="http://schemas.microsoft.com/office/powerpoint/2010/main" val="85443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7661826"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3581400" y="9494968"/>
            <a:ext cx="13241612" cy="353060"/>
          </a:xfrm>
          <a:prstGeom prst="rect">
            <a:avLst/>
          </a:prstGeom>
        </p:spPr>
        <p:txBody>
          <a:bodyPr lIns="0" tIns="0" rIns="0" bIns="0" rtlCol="0" anchor="t">
            <a:spAutoFit/>
          </a:bodyPr>
          <a:lstStyle/>
          <a:p>
            <a:pPr algn="ctr">
              <a:lnSpc>
                <a:spcPts val="2530"/>
              </a:lnSpc>
            </a:pPr>
            <a:r>
              <a:rPr lang="en-US" sz="23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p:txBody>
      </p:sp>
      <p:sp>
        <p:nvSpPr>
          <p:cNvPr id="5" name="TextBox 5"/>
          <p:cNvSpPr txBox="1"/>
          <p:nvPr/>
        </p:nvSpPr>
        <p:spPr>
          <a:xfrm>
            <a:off x="2624471" y="-42530"/>
            <a:ext cx="15972017" cy="1281120"/>
          </a:xfrm>
          <a:prstGeom prst="rect">
            <a:avLst/>
          </a:prstGeom>
        </p:spPr>
        <p:txBody>
          <a:bodyPr wrap="square" lIns="0" tIns="0" rIns="0" bIns="0" rtlCol="0" anchor="t">
            <a:spAutoFit/>
          </a:bodyPr>
          <a:lstStyle/>
          <a:p>
            <a:pPr algn="ctr">
              <a:lnSpc>
                <a:spcPts val="10596"/>
              </a:lnSpc>
            </a:pPr>
            <a:r>
              <a:rPr lang="en-US" sz="6800" dirty="0">
                <a:solidFill>
                  <a:srgbClr val="6D2374"/>
                </a:solidFill>
                <a:latin typeface="Black Mango"/>
                <a:ea typeface="Black Mango"/>
                <a:cs typeface="Black Mango"/>
                <a:sym typeface="Black Mango"/>
              </a:rPr>
              <a:t>Introduction of 3</a:t>
            </a:r>
            <a:r>
              <a:rPr lang="en-US" sz="6800" baseline="30000" dirty="0">
                <a:solidFill>
                  <a:srgbClr val="6D2374"/>
                </a:solidFill>
                <a:latin typeface="Black Mango"/>
                <a:ea typeface="Black Mango"/>
                <a:cs typeface="Black Mango"/>
                <a:sym typeface="Black Mango"/>
              </a:rPr>
              <a:t>rd</a:t>
            </a:r>
            <a:r>
              <a:rPr lang="en-US" sz="6800" dirty="0">
                <a:solidFill>
                  <a:srgbClr val="6D2374"/>
                </a:solidFill>
                <a:latin typeface="Black Mango"/>
                <a:ea typeface="Black Mango"/>
                <a:cs typeface="Black Mango"/>
                <a:sym typeface="Black Mango"/>
              </a:rPr>
              <a:t> Grade  Teachers</a:t>
            </a:r>
          </a:p>
        </p:txBody>
      </p:sp>
      <p:sp>
        <p:nvSpPr>
          <p:cNvPr id="6" name="AutoShape 6"/>
          <p:cNvSpPr/>
          <p:nvPr/>
        </p:nvSpPr>
        <p:spPr>
          <a:xfrm>
            <a:off x="-15362087"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5967" y="0"/>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356502" y="262577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1" name="AutoShape 11"/>
          <p:cNvSpPr/>
          <p:nvPr/>
        </p:nvSpPr>
        <p:spPr>
          <a:xfrm>
            <a:off x="350665" y="3430031"/>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356502" y="378712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AutoShape 13"/>
          <p:cNvSpPr/>
          <p:nvPr/>
        </p:nvSpPr>
        <p:spPr>
          <a:xfrm>
            <a:off x="350665" y="470077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717274" y="510748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5" name="AutoShape 15"/>
          <p:cNvSpPr/>
          <p:nvPr/>
        </p:nvSpPr>
        <p:spPr>
          <a:xfrm>
            <a:off x="350665" y="5911322"/>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506109" y="631803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7" name="AutoShape 17"/>
          <p:cNvSpPr/>
          <p:nvPr/>
        </p:nvSpPr>
        <p:spPr>
          <a:xfrm>
            <a:off x="350665" y="717861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391458" y="7585328"/>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9" name="Freeform 19"/>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2" name="TextBox 21">
            <a:extLst>
              <a:ext uri="{FF2B5EF4-FFF2-40B4-BE49-F238E27FC236}">
                <a16:creationId xmlns:a16="http://schemas.microsoft.com/office/drawing/2014/main" id="{53DA49A8-DF97-304F-DDA7-2B00FB0F32FF}"/>
              </a:ext>
            </a:extLst>
          </p:cNvPr>
          <p:cNvSpPr txBox="1"/>
          <p:nvPr/>
        </p:nvSpPr>
        <p:spPr>
          <a:xfrm>
            <a:off x="3118776" y="2099847"/>
            <a:ext cx="11704817" cy="4062651"/>
          </a:xfrm>
          <a:prstGeom prst="rect">
            <a:avLst/>
          </a:prstGeom>
          <a:noFill/>
        </p:spPr>
        <p:txBody>
          <a:bodyPr wrap="square">
            <a:spAutoFit/>
          </a:bodyPr>
          <a:lstStyle/>
          <a:p>
            <a:r>
              <a:rPr lang="en-US" sz="4800" dirty="0">
                <a:solidFill>
                  <a:schemeClr val="accent4">
                    <a:lumMod val="75000"/>
                  </a:schemeClr>
                </a:solidFill>
              </a:rPr>
              <a:t>Mr. J. McGee		Ms. Giles</a:t>
            </a:r>
          </a:p>
          <a:p>
            <a:endParaRPr lang="en-US" sz="4800" dirty="0">
              <a:solidFill>
                <a:schemeClr val="accent4">
                  <a:lumMod val="75000"/>
                </a:schemeClr>
              </a:solidFill>
            </a:endParaRPr>
          </a:p>
          <a:p>
            <a:r>
              <a:rPr lang="en-US" sz="4800" dirty="0">
                <a:solidFill>
                  <a:schemeClr val="accent4">
                    <a:lumMod val="75000"/>
                  </a:schemeClr>
                </a:solidFill>
              </a:rPr>
              <a:t>Mrs. K. Quinney		</a:t>
            </a:r>
          </a:p>
          <a:p>
            <a:endParaRPr lang="en-US" sz="4800" dirty="0">
              <a:solidFill>
                <a:schemeClr val="accent4">
                  <a:lumMod val="75000"/>
                </a:schemeClr>
              </a:solidFill>
            </a:endParaRPr>
          </a:p>
          <a:p>
            <a:r>
              <a:rPr lang="en-US" sz="4800" dirty="0">
                <a:solidFill>
                  <a:schemeClr val="accent4">
                    <a:lumMod val="75000"/>
                  </a:schemeClr>
                </a:solidFill>
              </a:rPr>
              <a:t>Mrs. T. </a:t>
            </a:r>
            <a:r>
              <a:rPr lang="en-US" sz="4800" dirty="0" err="1">
                <a:solidFill>
                  <a:schemeClr val="accent4">
                    <a:lumMod val="75000"/>
                  </a:schemeClr>
                </a:solidFill>
              </a:rPr>
              <a:t>Kuykendoll</a:t>
            </a:r>
            <a:r>
              <a:rPr lang="en-US" sz="4800" dirty="0">
                <a:solidFill>
                  <a:schemeClr val="accent4">
                    <a:lumMod val="75000"/>
                  </a:schemeClr>
                </a:solidFill>
              </a:rPr>
              <a:t>		</a:t>
            </a:r>
            <a:endParaRPr lang="en-US" sz="4800" dirty="0"/>
          </a:p>
          <a:p>
            <a:endParaRPr lang="en-US" dirty="0"/>
          </a:p>
        </p:txBody>
      </p:sp>
      <p:pic>
        <p:nvPicPr>
          <p:cNvPr id="23" name="Picture 22" descr="A group of school supplies&#10;&#10;Description automatically generated">
            <a:extLst>
              <a:ext uri="{FF2B5EF4-FFF2-40B4-BE49-F238E27FC236}">
                <a16:creationId xmlns:a16="http://schemas.microsoft.com/office/drawing/2014/main" id="{28ADFD5B-7392-5E7B-A816-81307DCB83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39600" y="3042516"/>
            <a:ext cx="5720212" cy="5720212"/>
          </a:xfrm>
          <a:prstGeom prst="rect">
            <a:avLst/>
          </a:prstGeom>
        </p:spPr>
      </p:pic>
    </p:spTree>
    <p:extLst>
      <p:ext uri="{BB962C8B-B14F-4D97-AF65-F5344CB8AC3E}">
        <p14:creationId xmlns:p14="http://schemas.microsoft.com/office/powerpoint/2010/main" val="4044026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11937</TotalTime>
  <Words>2277</Words>
  <Application>Microsoft Macintosh PowerPoint</Application>
  <PresentationFormat>Custom</PresentationFormat>
  <Paragraphs>435</Paragraphs>
  <Slides>30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Times</vt:lpstr>
      <vt:lpstr>Poppins Bold</vt:lpstr>
      <vt:lpstr>Poppins Semi-Bold</vt:lpstr>
      <vt:lpstr>Canva Sans 1 Italics</vt:lpstr>
      <vt:lpstr>Calibri</vt:lpstr>
      <vt:lpstr>Cambria</vt:lpstr>
      <vt:lpstr>Aptos</vt:lpstr>
      <vt:lpstr>ＭＳ Ｐゴシック</vt:lpstr>
      <vt:lpstr>Times New Roman</vt:lpstr>
      <vt:lpstr>Arial</vt:lpstr>
      <vt:lpstr>Wingdings 2</vt:lpstr>
      <vt:lpstr>Black Mango Bold</vt:lpstr>
      <vt:lpstr>Black Mango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Brown Aesthetic Clean Thesis Defense Presentation</dc:title>
  <cp:lastModifiedBy>Tia James</cp:lastModifiedBy>
  <cp:revision>15</cp:revision>
  <dcterms:created xsi:type="dcterms:W3CDTF">2006-08-16T00:00:00Z</dcterms:created>
  <dcterms:modified xsi:type="dcterms:W3CDTF">2024-09-16T15:35:27Z</dcterms:modified>
  <dc:identifier>DAGJ6mIxJ14</dc:identifier>
</cp:coreProperties>
</file>